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7" r:id="rId2"/>
    <p:sldId id="258" r:id="rId3"/>
    <p:sldId id="259" r:id="rId4"/>
  </p:sldIdLst>
  <p:sldSz cx="7561263" cy="106934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65" autoAdjust="0"/>
  </p:normalViewPr>
  <p:slideViewPr>
    <p:cSldViewPr>
      <p:cViewPr varScale="1">
        <p:scale>
          <a:sx n="66" d="100"/>
          <a:sy n="66" d="100"/>
        </p:scale>
        <p:origin x="2430" y="90"/>
      </p:cViewPr>
      <p:guideLst>
        <p:guide orient="horz" pos="3368"/>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16214A-3BC5-4C21-B068-E3B49646A1CE}" type="datetimeFigureOut">
              <a:rPr lang="it-IT" smtClean="0"/>
              <a:pPr/>
              <a:t>01/02/2024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DAE717-7444-410F-B890-31DA94B316B5}" type="slidenum">
              <a:rPr lang="it-IT" smtClean="0"/>
              <a:pPr/>
              <a:t>‹N›</a:t>
            </a:fld>
            <a:endParaRPr lang="it-IT"/>
          </a:p>
        </p:txBody>
      </p:sp>
    </p:spTree>
    <p:extLst>
      <p:ext uri="{BB962C8B-B14F-4D97-AF65-F5344CB8AC3E}">
        <p14:creationId xmlns:p14="http://schemas.microsoft.com/office/powerpoint/2010/main" val="1391171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19B22B-FB46-40C1-AB72-6180DE9223EB}" type="datetimeFigureOut">
              <a:rPr lang="it-IT" smtClean="0"/>
              <a:pPr/>
              <a:t>01/02/2024</a:t>
            </a:fld>
            <a:endParaRPr lang="it-IT"/>
          </a:p>
        </p:txBody>
      </p:sp>
      <p:sp>
        <p:nvSpPr>
          <p:cNvPr id="4" name="Segnaposto immagine diapositiva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50937-5C77-4454-9B2F-24B23490C2AF}" type="slidenum">
              <a:rPr lang="it-IT" smtClean="0"/>
              <a:pPr/>
              <a:t>‹N›</a:t>
            </a:fld>
            <a:endParaRPr lang="it-IT"/>
          </a:p>
        </p:txBody>
      </p:sp>
    </p:spTree>
    <p:extLst>
      <p:ext uri="{BB962C8B-B14F-4D97-AF65-F5344CB8AC3E}">
        <p14:creationId xmlns:p14="http://schemas.microsoft.com/office/powerpoint/2010/main" val="37177578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EC50937-5C77-4454-9B2F-24B23490C2AF}" type="slidenum">
              <a:rPr lang="it-IT" smtClean="0"/>
              <a:pPr/>
              <a:t>1</a:t>
            </a:fld>
            <a:endParaRPr lang="it-IT"/>
          </a:p>
        </p:txBody>
      </p:sp>
    </p:spTree>
    <p:extLst>
      <p:ext uri="{BB962C8B-B14F-4D97-AF65-F5344CB8AC3E}">
        <p14:creationId xmlns:p14="http://schemas.microsoft.com/office/powerpoint/2010/main" val="1337790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67095" y="3321886"/>
            <a:ext cx="6427074" cy="2292150"/>
          </a:xfrm>
        </p:spPr>
        <p:txBody>
          <a:bodyPr/>
          <a:lstStyle/>
          <a:p>
            <a:r>
              <a:rPr lang="it-IT"/>
              <a:t>Fare clic per modificare lo stile del titolo</a:t>
            </a:r>
          </a:p>
        </p:txBody>
      </p:sp>
      <p:sp>
        <p:nvSpPr>
          <p:cNvPr id="3" name="Sottotitolo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0F99B57-1992-4C01-A3BC-B8EEEE5AB7D9}" type="datetime1">
              <a:rPr lang="it-IT" smtClean="0"/>
              <a:pPr/>
              <a:t>01/02/2024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BD9D762-D11E-4F6C-B606-9B99D7DC1503}" type="datetime1">
              <a:rPr lang="it-IT" smtClean="0"/>
              <a:pPr/>
              <a:t>01/02/2024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534133" y="668338"/>
            <a:ext cx="1405923" cy="1422568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312427" y="668338"/>
            <a:ext cx="4095684" cy="1422568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1203760-2117-44FC-B73A-E3C698C28008}" type="datetime1">
              <a:rPr lang="it-IT" smtClean="0"/>
              <a:pPr/>
              <a:t>01/02/2024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F052087-CD4A-469F-B6C0-BB40E2A7F96C}" type="datetime1">
              <a:rPr lang="it-IT" smtClean="0"/>
              <a:pPr/>
              <a:t>01/02/2024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97287" y="6871500"/>
            <a:ext cx="6427074" cy="2123828"/>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361F13B-8D11-409E-8755-EB61CFCD0E1D}" type="datetime1">
              <a:rPr lang="it-IT" smtClean="0"/>
              <a:pPr/>
              <a:t>01/02/2024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8FE04FC-77C4-41B7-BBC1-4AE4B041E0BD}" type="datetime1">
              <a:rPr lang="it-IT" smtClean="0"/>
              <a:pPr/>
              <a:t>01/02/2024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78063" y="428232"/>
            <a:ext cx="6805137" cy="1782233"/>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B2C3693-4CE2-4C0E-BC1A-B83A499C0CD3}" type="datetime1">
              <a:rPr lang="it-IT" smtClean="0"/>
              <a:pPr/>
              <a:t>01/02/2024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CAE44E7-256A-470B-A3A7-6DE02B0B0ADA}" type="datetime1">
              <a:rPr lang="it-IT" smtClean="0"/>
              <a:pPr/>
              <a:t>01/02/2024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A848AE8-1D96-44B8-AC01-353A2DFD3275}" type="datetime1">
              <a:rPr lang="it-IT" smtClean="0"/>
              <a:pPr/>
              <a:t>01/02/2024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78064" y="425756"/>
            <a:ext cx="2487603" cy="1811937"/>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1DEB4EB-54A4-4428-9F58-AA1DC5E22928}" type="datetime1">
              <a:rPr lang="it-IT" smtClean="0"/>
              <a:pPr/>
              <a:t>01/02/2024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482060" y="7485380"/>
            <a:ext cx="4536758" cy="883691"/>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FDF446A-25D7-4568-B7D2-0CBEB7247803}" type="datetime1">
              <a:rPr lang="it-IT" smtClean="0"/>
              <a:pPr/>
              <a:t>01/02/2024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7ACD9C-CA1D-4E24-8202-7CA71644A8E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F46A5-C408-4F91-A9B7-9A02019E1608}" type="datetime1">
              <a:rPr lang="it-IT" smtClean="0"/>
              <a:pPr/>
              <a:t>01/02/2024</a:t>
            </a:fld>
            <a:endParaRPr lang="it-IT"/>
          </a:p>
        </p:txBody>
      </p:sp>
      <p:sp>
        <p:nvSpPr>
          <p:cNvPr id="5" name="Segnaposto piè di pagina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ACD9C-CA1D-4E24-8202-7CA71644A8E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hyperlink" Target="mailto:festerinascimentali@hotmail.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140D9903-1470-4434-A42F-79F4F392F2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72570"/>
            <a:ext cx="4578118" cy="1285698"/>
          </a:xfrm>
          <a:prstGeom prst="rect">
            <a:avLst/>
          </a:prstGeom>
        </p:spPr>
      </p:pic>
      <p:sp>
        <p:nvSpPr>
          <p:cNvPr id="13" name="CasellaDiTesto 12"/>
          <p:cNvSpPr txBox="1"/>
          <p:nvPr/>
        </p:nvSpPr>
        <p:spPr>
          <a:xfrm>
            <a:off x="-503845" y="1521565"/>
            <a:ext cx="8568952" cy="584775"/>
          </a:xfrm>
          <a:prstGeom prst="rect">
            <a:avLst/>
          </a:prstGeom>
          <a:noFill/>
        </p:spPr>
        <p:txBody>
          <a:bodyPr wrap="square" rtlCol="0">
            <a:spAutoFit/>
          </a:bodyPr>
          <a:lstStyle/>
          <a:p>
            <a:pPr algn="ctr"/>
            <a:r>
              <a:rPr lang="it-IT" sz="1600" b="1" dirty="0">
                <a:latin typeface="Lucida Bright" panose="02040602050505020304" pitchFamily="18" charset="0"/>
                <a:cs typeface="Andalus" panose="02020603050405020304" pitchFamily="18" charset="-78"/>
              </a:rPr>
              <a:t>MODULO DI PARTECIPAZIONE  “MERCATO delle</a:t>
            </a:r>
          </a:p>
          <a:p>
            <a:pPr algn="ctr"/>
            <a:r>
              <a:rPr lang="it-IT" sz="1600" b="1" dirty="0">
                <a:latin typeface="Lucida Bright" panose="02040602050505020304" pitchFamily="18" charset="0"/>
                <a:cs typeface="Andalus" panose="02020603050405020304" pitchFamily="18" charset="-78"/>
              </a:rPr>
              <a:t>FESTE RINASCIMENTALI di Castel del Rio” 22 - 23 GIUGNO 2024</a:t>
            </a:r>
          </a:p>
        </p:txBody>
      </p:sp>
      <p:sp>
        <p:nvSpPr>
          <p:cNvPr id="14" name="CasellaDiTesto 13"/>
          <p:cNvSpPr txBox="1"/>
          <p:nvPr/>
        </p:nvSpPr>
        <p:spPr>
          <a:xfrm>
            <a:off x="0" y="2106340"/>
            <a:ext cx="7561263" cy="7902804"/>
          </a:xfrm>
          <a:prstGeom prst="rect">
            <a:avLst/>
          </a:prstGeom>
          <a:noFill/>
        </p:spPr>
        <p:txBody>
          <a:bodyPr wrap="square" rtlCol="0">
            <a:spAutoFit/>
          </a:bodyPr>
          <a:lstStyle/>
          <a:p>
            <a:pPr algn="ctr">
              <a:spcAft>
                <a:spcPts val="700"/>
              </a:spcAft>
            </a:pPr>
            <a:r>
              <a:rPr lang="it-IT" sz="1700" b="1" dirty="0"/>
              <a:t>DATI ANAGRAFICI</a:t>
            </a:r>
          </a:p>
          <a:p>
            <a:pPr algn="ctr">
              <a:spcAft>
                <a:spcPts val="700"/>
              </a:spcAft>
            </a:pPr>
            <a:r>
              <a:rPr lang="it-IT" sz="1700" dirty="0"/>
              <a:t>Nome e cognome </a:t>
            </a:r>
            <a:r>
              <a:rPr lang="it-IT" sz="1700" u="sng" dirty="0"/>
              <a:t>						</a:t>
            </a:r>
            <a:endParaRPr lang="it-IT" sz="1700" dirty="0"/>
          </a:p>
          <a:p>
            <a:pPr algn="ctr">
              <a:spcAft>
                <a:spcPts val="700"/>
              </a:spcAft>
            </a:pPr>
            <a:r>
              <a:rPr lang="it-IT" sz="1700" dirty="0"/>
              <a:t>Luogo e data di nascita </a:t>
            </a:r>
            <a:r>
              <a:rPr lang="it-IT" sz="1700" u="sng" dirty="0"/>
              <a:t>					</a:t>
            </a:r>
          </a:p>
          <a:p>
            <a:pPr algn="ctr">
              <a:spcAft>
                <a:spcPts val="700"/>
              </a:spcAft>
            </a:pPr>
            <a:r>
              <a:rPr lang="it-IT" sz="1700" dirty="0"/>
              <a:t>Indirizzo </a:t>
            </a:r>
            <a:r>
              <a:rPr lang="it-IT" sz="1700" u="sng" dirty="0"/>
              <a:t>					</a:t>
            </a:r>
            <a:r>
              <a:rPr lang="it-IT" sz="1700" dirty="0"/>
              <a:t> CAP</a:t>
            </a:r>
            <a:r>
              <a:rPr lang="it-IT" sz="1700" u="sng" dirty="0"/>
              <a:t> 		</a:t>
            </a:r>
          </a:p>
          <a:p>
            <a:pPr algn="ctr">
              <a:spcAft>
                <a:spcPts val="700"/>
              </a:spcAft>
            </a:pPr>
            <a:r>
              <a:rPr lang="it-IT" sz="1700" dirty="0"/>
              <a:t>Città _________________________ Provincia _______ Nazione </a:t>
            </a:r>
            <a:r>
              <a:rPr lang="it-IT" sz="1700" u="sng" dirty="0"/>
              <a:t>	</a:t>
            </a:r>
          </a:p>
          <a:p>
            <a:pPr algn="ctr">
              <a:spcAft>
                <a:spcPts val="700"/>
              </a:spcAft>
            </a:pPr>
            <a:r>
              <a:rPr lang="it-IT" sz="1700" dirty="0"/>
              <a:t>Telefono _____________________ E-mail </a:t>
            </a:r>
            <a:r>
              <a:rPr lang="it-IT" sz="1700" u="sng" dirty="0"/>
              <a:t>			</a:t>
            </a:r>
          </a:p>
          <a:p>
            <a:pPr algn="ctr">
              <a:spcAft>
                <a:spcPts val="700"/>
              </a:spcAft>
            </a:pPr>
            <a:endParaRPr lang="it-IT" sz="500" u="sng" dirty="0"/>
          </a:p>
          <a:p>
            <a:pPr algn="ctr">
              <a:spcAft>
                <a:spcPts val="700"/>
              </a:spcAft>
            </a:pPr>
            <a:r>
              <a:rPr lang="it-IT" sz="1700" b="1" u="sng" dirty="0"/>
              <a:t>CANDIDATURA DI PARTECIPAZIONE</a:t>
            </a:r>
          </a:p>
          <a:p>
            <a:pPr algn="ctr">
              <a:spcAft>
                <a:spcPts val="700"/>
              </a:spcAft>
            </a:pPr>
            <a:r>
              <a:rPr lang="it-IT" sz="1700" dirty="0"/>
              <a:t>                PER IL 22 GIUGNO         PER IL 23 GIUGNO         PER ENTRAMBI I GIORNI</a:t>
            </a:r>
          </a:p>
          <a:p>
            <a:pPr algn="ctr">
              <a:spcAft>
                <a:spcPts val="700"/>
              </a:spcAft>
            </a:pPr>
            <a:endParaRPr lang="it-IT" sz="500" dirty="0"/>
          </a:p>
          <a:p>
            <a:pPr algn="ctr">
              <a:spcAft>
                <a:spcPts val="700"/>
              </a:spcAft>
            </a:pPr>
            <a:r>
              <a:rPr lang="it-IT" sz="1700" b="1" dirty="0"/>
              <a:t>DATI RELATIVI ALL’ ATTIVITÀ</a:t>
            </a:r>
          </a:p>
          <a:p>
            <a:pPr algn="ctr">
              <a:spcAft>
                <a:spcPts val="700"/>
              </a:spcAft>
            </a:pPr>
            <a:r>
              <a:rPr lang="it-IT" sz="1700" dirty="0"/>
              <a:t>TIPO </a:t>
            </a:r>
            <a:r>
              <a:rPr lang="it-IT" sz="1700" dirty="0" err="1"/>
              <a:t>DI</a:t>
            </a:r>
            <a:r>
              <a:rPr lang="it-IT" sz="1700" dirty="0"/>
              <a:t> ATTIVITÀ </a:t>
            </a:r>
            <a:r>
              <a:rPr lang="it-IT" sz="1700" u="sng" dirty="0"/>
              <a:t> 						</a:t>
            </a:r>
          </a:p>
          <a:p>
            <a:pPr algn="ctr">
              <a:spcAft>
                <a:spcPts val="700"/>
              </a:spcAft>
            </a:pPr>
            <a:r>
              <a:rPr lang="it-IT" sz="1700" dirty="0"/>
              <a:t>ALLESTIMENTO DEL BANCO                     STORICO                   NON STORICO*</a:t>
            </a:r>
          </a:p>
          <a:p>
            <a:pPr algn="ctr">
              <a:spcAft>
                <a:spcPts val="700"/>
              </a:spcAft>
            </a:pPr>
            <a:r>
              <a:rPr lang="it-IT" sz="1700" dirty="0"/>
              <a:t>DIMENSIONI DEL BANCO </a:t>
            </a:r>
            <a:r>
              <a:rPr lang="it-IT" sz="1700" u="sng" dirty="0"/>
              <a:t>					</a:t>
            </a:r>
            <a:endParaRPr lang="it-IT" sz="1300" dirty="0">
              <a:latin typeface="+mj-lt"/>
            </a:endParaRPr>
          </a:p>
          <a:p>
            <a:pPr marR="141605" lvl="0" algn="ctr">
              <a:lnSpc>
                <a:spcPct val="87000"/>
              </a:lnSpc>
              <a:spcBef>
                <a:spcPts val="370"/>
              </a:spcBef>
              <a:buSzPts val="1400"/>
              <a:tabLst>
                <a:tab pos="305435" algn="l"/>
              </a:tabLst>
            </a:pPr>
            <a:r>
              <a:rPr lang="it-IT" sz="1300" dirty="0">
                <a:latin typeface="Calibri" pitchFamily="34" charset="0"/>
              </a:rPr>
              <a:t> * Per quanto riguarda </a:t>
            </a:r>
            <a:r>
              <a:rPr lang="it-IT" sz="1300" b="1" dirty="0">
                <a:latin typeface="Calibri" pitchFamily="34" charset="0"/>
              </a:rPr>
              <a:t>i banchi ‘non storici’ l’organizzazione si riserva di accettarne o meno</a:t>
            </a:r>
          </a:p>
          <a:p>
            <a:pPr algn="ctr">
              <a:lnSpc>
                <a:spcPct val="90000"/>
              </a:lnSpc>
            </a:pPr>
            <a:r>
              <a:rPr lang="it-IT" sz="1300" b="1" dirty="0">
                <a:latin typeface="Calibri" pitchFamily="34" charset="0"/>
              </a:rPr>
              <a:t>la partecipazione </a:t>
            </a:r>
            <a:r>
              <a:rPr lang="it-IT" sz="1300" dirty="0">
                <a:latin typeface="Calibri" pitchFamily="34" charset="0"/>
              </a:rPr>
              <a:t>in base al </a:t>
            </a:r>
            <a:r>
              <a:rPr lang="it-IT" sz="1300" i="1" dirty="0">
                <a:latin typeface="Calibri" pitchFamily="34" charset="0"/>
              </a:rPr>
              <a:t>tipo di attività proposta </a:t>
            </a:r>
            <a:r>
              <a:rPr lang="it-IT" sz="1300" dirty="0">
                <a:latin typeface="Calibri" pitchFamily="34" charset="0"/>
              </a:rPr>
              <a:t>dagli stessi e alla </a:t>
            </a:r>
            <a:r>
              <a:rPr lang="it-IT" sz="1300" i="1" dirty="0">
                <a:latin typeface="Calibri" pitchFamily="34" charset="0"/>
              </a:rPr>
              <a:t>contestualità dell’allestimento </a:t>
            </a:r>
            <a:r>
              <a:rPr lang="it-IT" sz="1300" dirty="0">
                <a:latin typeface="Calibri" pitchFamily="34" charset="0"/>
              </a:rPr>
              <a:t>del banco, che qualora abbia un aspetto moderno (es. gazebi in plastica </a:t>
            </a:r>
            <a:r>
              <a:rPr lang="it-IT" sz="1300" dirty="0" err="1">
                <a:latin typeface="Calibri" pitchFamily="34" charset="0"/>
              </a:rPr>
              <a:t>etc</a:t>
            </a:r>
            <a:r>
              <a:rPr lang="it-IT" sz="1300" dirty="0">
                <a:latin typeface="Calibri" pitchFamily="34" charset="0"/>
              </a:rPr>
              <a:t>),</a:t>
            </a:r>
          </a:p>
          <a:p>
            <a:pPr algn="ctr">
              <a:lnSpc>
                <a:spcPct val="90000"/>
              </a:lnSpc>
            </a:pPr>
            <a:r>
              <a:rPr lang="it-IT" sz="1300" b="1" dirty="0">
                <a:latin typeface="Calibri" pitchFamily="34" charset="0"/>
              </a:rPr>
              <a:t>va NECESSARIAMENTE camuffato </a:t>
            </a:r>
            <a:r>
              <a:rPr lang="it-IT" sz="1300" dirty="0">
                <a:latin typeface="Calibri" pitchFamily="34" charset="0"/>
              </a:rPr>
              <a:t>in modo tale da renderlo idoneo all’ambito storico.</a:t>
            </a:r>
          </a:p>
          <a:p>
            <a:pPr algn="ctr">
              <a:lnSpc>
                <a:spcPct val="90000"/>
              </a:lnSpc>
            </a:pPr>
            <a:r>
              <a:rPr lang="it-IT" sz="400" dirty="0">
                <a:latin typeface="Calibri" pitchFamily="34" charset="0"/>
              </a:rPr>
              <a:t>ù</a:t>
            </a:r>
          </a:p>
          <a:p>
            <a:pPr algn="ctr">
              <a:lnSpc>
                <a:spcPct val="90000"/>
              </a:lnSpc>
            </a:pPr>
            <a:r>
              <a:rPr lang="it-IT" sz="1300" b="1" kern="0" dirty="0">
                <a:effectLst/>
                <a:latin typeface="Calibri" panose="020F0502020204030204" pitchFamily="34" charset="0"/>
                <a:ea typeface="Calibri" panose="020F0502020204030204" pitchFamily="34" charset="0"/>
              </a:rPr>
              <a:t>Per </a:t>
            </a:r>
            <a:r>
              <a:rPr lang="it-IT" sz="1300" b="1" kern="0" spc="-15" dirty="0">
                <a:effectLst/>
                <a:latin typeface="Calibri" panose="020F0502020204030204" pitchFamily="34" charset="0"/>
                <a:ea typeface="Calibri" panose="020F0502020204030204" pitchFamily="34" charset="0"/>
              </a:rPr>
              <a:t>allestimento </a:t>
            </a:r>
            <a:r>
              <a:rPr lang="it-IT" sz="1300" b="1" i="1" kern="0" spc="-15" dirty="0">
                <a:effectLst/>
                <a:latin typeface="Calibri" panose="020F0502020204030204" pitchFamily="34" charset="0"/>
                <a:ea typeface="Calibri" panose="020F0502020204030204" pitchFamily="34" charset="0"/>
              </a:rPr>
              <a:t>storico </a:t>
            </a:r>
            <a:r>
              <a:rPr lang="it-IT" sz="1300" b="1" kern="0" dirty="0">
                <a:effectLst/>
                <a:latin typeface="Calibri" panose="020F0502020204030204" pitchFamily="34" charset="0"/>
                <a:ea typeface="Calibri" panose="020F0502020204030204" pitchFamily="34" charset="0"/>
              </a:rPr>
              <a:t>del banco si </a:t>
            </a:r>
            <a:r>
              <a:rPr lang="it-IT" sz="1300" b="1" kern="0" spc="-15" dirty="0">
                <a:effectLst/>
                <a:latin typeface="Calibri" panose="020F0502020204030204" pitchFamily="34" charset="0"/>
                <a:ea typeface="Calibri" panose="020F0502020204030204" pitchFamily="34" charset="0"/>
              </a:rPr>
              <a:t>intende </a:t>
            </a:r>
            <a:r>
              <a:rPr lang="it-IT" sz="1300" b="1" kern="0" dirty="0">
                <a:effectLst/>
                <a:latin typeface="Calibri" panose="020F0502020204030204" pitchFamily="34" charset="0"/>
                <a:ea typeface="Calibri" panose="020F0502020204030204" pitchFamily="34" charset="0"/>
              </a:rPr>
              <a:t>una postazione (banco/gazebo) che, qualora non sia in legno o altri materiali naturali, sia </a:t>
            </a:r>
            <a:r>
              <a:rPr lang="it-IT" sz="1300" b="1" kern="0" spc="-15" dirty="0">
                <a:effectLst/>
                <a:latin typeface="Calibri" panose="020F0502020204030204" pitchFamily="34" charset="0"/>
                <a:ea typeface="Calibri" panose="020F0502020204030204" pitchFamily="34" charset="0"/>
              </a:rPr>
              <a:t>rivestita </a:t>
            </a:r>
            <a:r>
              <a:rPr lang="it-IT" sz="1300" b="1" kern="0" dirty="0">
                <a:effectLst/>
                <a:latin typeface="Calibri" panose="020F0502020204030204" pitchFamily="34" charset="0"/>
                <a:ea typeface="Calibri" panose="020F0502020204030204" pitchFamily="34" charset="0"/>
              </a:rPr>
              <a:t>e arredata con </a:t>
            </a:r>
            <a:r>
              <a:rPr lang="it-IT" sz="1300" b="1" kern="0" spc="-15" dirty="0">
                <a:effectLst/>
                <a:latin typeface="Calibri" panose="020F0502020204030204" pitchFamily="34" charset="0"/>
                <a:ea typeface="Calibri" panose="020F0502020204030204" pitchFamily="34" charset="0"/>
              </a:rPr>
              <a:t>tela </a:t>
            </a:r>
            <a:r>
              <a:rPr lang="it-IT" sz="1300" b="1" kern="0" dirty="0">
                <a:effectLst/>
                <a:latin typeface="Calibri" panose="020F0502020204030204" pitchFamily="34" charset="0"/>
                <a:ea typeface="Calibri" panose="020F0502020204030204" pitchFamily="34" charset="0"/>
              </a:rPr>
              <a:t>juta, drappi, </a:t>
            </a:r>
            <a:r>
              <a:rPr lang="it-IT" sz="1300" b="1" kern="0" spc="-15" dirty="0">
                <a:effectLst/>
                <a:latin typeface="Calibri" panose="020F0502020204030204" pitchFamily="34" charset="0"/>
                <a:ea typeface="Calibri" panose="020F0502020204030204" pitchFamily="34" charset="0"/>
              </a:rPr>
              <a:t>etc. </a:t>
            </a:r>
            <a:r>
              <a:rPr lang="it-IT" sz="1300" kern="0" dirty="0">
                <a:effectLst/>
                <a:latin typeface="Calibri" panose="020F0502020204030204" pitchFamily="34" charset="0"/>
                <a:ea typeface="Calibri" panose="020F0502020204030204" pitchFamily="34" charset="0"/>
              </a:rPr>
              <a:t>in modo</a:t>
            </a:r>
            <a:r>
              <a:rPr lang="it-IT" sz="1300" kern="0" spc="45" dirty="0">
                <a:effectLst/>
                <a:latin typeface="Calibri" panose="020F0502020204030204" pitchFamily="34" charset="0"/>
                <a:ea typeface="Calibri" panose="020F0502020204030204" pitchFamily="34" charset="0"/>
              </a:rPr>
              <a:t> </a:t>
            </a:r>
            <a:r>
              <a:rPr lang="it-IT" sz="1300" kern="0" dirty="0">
                <a:effectLst/>
                <a:latin typeface="Calibri" panose="020F0502020204030204" pitchFamily="34" charset="0"/>
                <a:ea typeface="Calibri" panose="020F0502020204030204" pitchFamily="34" charset="0"/>
              </a:rPr>
              <a:t>da</a:t>
            </a:r>
            <a:r>
              <a:rPr lang="it-IT" sz="1300" kern="0" dirty="0">
                <a:latin typeface="Calibri" panose="020F0502020204030204" pitchFamily="34" charset="0"/>
                <a:ea typeface="Calibri" panose="020F0502020204030204" pitchFamily="34" charset="0"/>
              </a:rPr>
              <a:t> </a:t>
            </a:r>
            <a:r>
              <a:rPr lang="it-IT" sz="1300" dirty="0">
                <a:effectLst/>
                <a:latin typeface="Calibri" panose="020F0502020204030204" pitchFamily="34" charset="0"/>
                <a:ea typeface="Calibri" panose="020F0502020204030204" pitchFamily="34" charset="0"/>
              </a:rPr>
              <a:t>ricreare un’ambientazione medievale/rinascimentale più verosimile possibile.</a:t>
            </a:r>
          </a:p>
          <a:p>
            <a:pPr algn="ctr">
              <a:lnSpc>
                <a:spcPct val="90000"/>
              </a:lnSpc>
            </a:pPr>
            <a:endParaRPr lang="it-IT" sz="1000" dirty="0">
              <a:latin typeface="Calibri" pitchFamily="34" charset="0"/>
            </a:endParaRPr>
          </a:p>
          <a:p>
            <a:pPr algn="ctr">
              <a:lnSpc>
                <a:spcPct val="90000"/>
              </a:lnSpc>
            </a:pPr>
            <a:r>
              <a:rPr lang="it-IT" sz="1300" dirty="0">
                <a:latin typeface="Calibri" pitchFamily="34" charset="0"/>
              </a:rPr>
              <a:t>Si ricorda che la partecipazione è gratuita; affinché venga presa in considerazione</a:t>
            </a:r>
          </a:p>
          <a:p>
            <a:pPr algn="ctr">
              <a:lnSpc>
                <a:spcPct val="90000"/>
              </a:lnSpc>
            </a:pPr>
            <a:r>
              <a:rPr lang="it-IT" sz="1300" dirty="0">
                <a:latin typeface="Calibri" pitchFamily="34" charset="0"/>
              </a:rPr>
              <a:t>l’adesione al mercato sarà però richiesto il versamento di una cauzione contestuale all’invio del modulo,</a:t>
            </a:r>
          </a:p>
          <a:p>
            <a:pPr algn="ctr">
              <a:lnSpc>
                <a:spcPct val="90000"/>
              </a:lnSpc>
            </a:pPr>
            <a:r>
              <a:rPr lang="it-IT" sz="1300" dirty="0">
                <a:latin typeface="Calibri" pitchFamily="34" charset="0"/>
              </a:rPr>
              <a:t>che verrà restituita dall’organizzazione il giorno della festa o in caso di disdetta con preavviso.</a:t>
            </a:r>
          </a:p>
          <a:p>
            <a:pPr algn="ctr">
              <a:lnSpc>
                <a:spcPct val="90000"/>
              </a:lnSpc>
              <a:spcAft>
                <a:spcPts val="1000"/>
              </a:spcAft>
            </a:pPr>
            <a:r>
              <a:rPr lang="it-IT" sz="1300" b="1" dirty="0">
                <a:latin typeface="Calibri" pitchFamily="34" charset="0"/>
              </a:rPr>
              <a:t>(vedere il regolamento allegato al punto 3 per tutte le informazioni dettagliate)</a:t>
            </a:r>
          </a:p>
          <a:p>
            <a:pPr algn="ctr">
              <a:lnSpc>
                <a:spcPct val="90000"/>
              </a:lnSpc>
              <a:spcAft>
                <a:spcPts val="1000"/>
              </a:spcAft>
            </a:pPr>
            <a:r>
              <a:rPr lang="it-IT" sz="1300" u="sng" dirty="0">
                <a:latin typeface="Calibri" pitchFamily="34" charset="0"/>
              </a:rPr>
              <a:t>Con la sottoscrizione della presente il sottoscritto DICHIARA altresì:</a:t>
            </a:r>
          </a:p>
          <a:p>
            <a:pPr marL="285750" indent="-285750" algn="ctr">
              <a:lnSpc>
                <a:spcPct val="90000"/>
              </a:lnSpc>
              <a:spcAft>
                <a:spcPts val="500"/>
              </a:spcAft>
              <a:buFont typeface="Arial" pitchFamily="34" charset="0"/>
              <a:buChar char="•"/>
            </a:pPr>
            <a:r>
              <a:rPr lang="it-IT" sz="1300" dirty="0">
                <a:latin typeface="Calibri" pitchFamily="34" charset="0"/>
              </a:rPr>
              <a:t>di autorizzare il trattamento dei suoi dati personali ai sensi del </a:t>
            </a:r>
            <a:r>
              <a:rPr lang="it-IT" sz="1300" dirty="0" err="1">
                <a:latin typeface="Calibri" pitchFamily="34" charset="0"/>
              </a:rPr>
              <a:t>DLgs</a:t>
            </a:r>
            <a:r>
              <a:rPr lang="it-IT" sz="1300" dirty="0">
                <a:latin typeface="Calibri" pitchFamily="34" charset="0"/>
              </a:rPr>
              <a:t> 196/2003</a:t>
            </a:r>
          </a:p>
          <a:p>
            <a:pPr marL="285750" indent="-285750" algn="ctr">
              <a:lnSpc>
                <a:spcPct val="90000"/>
              </a:lnSpc>
              <a:buFont typeface="Arial" pitchFamily="34" charset="0"/>
              <a:buChar char="•"/>
            </a:pPr>
            <a:r>
              <a:rPr lang="it-IT" sz="1300" dirty="0">
                <a:latin typeface="Calibri" pitchFamily="34" charset="0"/>
              </a:rPr>
              <a:t>di aver preso visione del regolamento del “MERCATO delle FESTE RINASCIMENTALI</a:t>
            </a:r>
          </a:p>
          <a:p>
            <a:pPr algn="ctr">
              <a:lnSpc>
                <a:spcPct val="90000"/>
              </a:lnSpc>
              <a:spcAft>
                <a:spcPts val="500"/>
              </a:spcAft>
            </a:pPr>
            <a:r>
              <a:rPr lang="it-IT" sz="1300" dirty="0">
                <a:latin typeface="Calibri" pitchFamily="34" charset="0"/>
              </a:rPr>
              <a:t>di Castel del Rio” in allegato, e di accettarlo in ogni sua parte.</a:t>
            </a:r>
          </a:p>
        </p:txBody>
      </p:sp>
      <p:grpSp>
        <p:nvGrpSpPr>
          <p:cNvPr id="15" name="Gruppo 14"/>
          <p:cNvGrpSpPr/>
          <p:nvPr/>
        </p:nvGrpSpPr>
        <p:grpSpPr>
          <a:xfrm>
            <a:off x="3708623" y="5958000"/>
            <a:ext cx="1908839" cy="216024"/>
            <a:chOff x="3744000" y="8584792"/>
            <a:chExt cx="1908839" cy="216024"/>
          </a:xfrm>
        </p:grpSpPr>
        <p:sp>
          <p:nvSpPr>
            <p:cNvPr id="21" name="Rettangolo 20"/>
            <p:cNvSpPr/>
            <p:nvPr/>
          </p:nvSpPr>
          <p:spPr>
            <a:xfrm>
              <a:off x="3744000" y="8584792"/>
              <a:ext cx="216024"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n w="3175">
                  <a:solidFill>
                    <a:sysClr val="windowText" lastClr="000000"/>
                  </a:solidFill>
                </a:ln>
                <a:solidFill>
                  <a:sysClr val="windowText" lastClr="000000"/>
                </a:solidFill>
              </a:endParaRPr>
            </a:p>
          </p:txBody>
        </p:sp>
        <p:sp>
          <p:nvSpPr>
            <p:cNvPr id="22" name="Rettangolo 21"/>
            <p:cNvSpPr/>
            <p:nvPr/>
          </p:nvSpPr>
          <p:spPr>
            <a:xfrm>
              <a:off x="5436815" y="8584792"/>
              <a:ext cx="216024"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n w="3175">
                  <a:solidFill>
                    <a:sysClr val="windowText" lastClr="000000"/>
                  </a:solidFill>
                </a:ln>
                <a:solidFill>
                  <a:sysClr val="windowText" lastClr="000000"/>
                </a:solidFill>
              </a:endParaRPr>
            </a:p>
          </p:txBody>
        </p:sp>
      </p:grpSp>
      <p:grpSp>
        <p:nvGrpSpPr>
          <p:cNvPr id="16" name="Gruppo 15"/>
          <p:cNvGrpSpPr/>
          <p:nvPr/>
        </p:nvGrpSpPr>
        <p:grpSpPr>
          <a:xfrm>
            <a:off x="756472" y="4770636"/>
            <a:ext cx="4320303" cy="216024"/>
            <a:chOff x="5454255" y="9949098"/>
            <a:chExt cx="4320303" cy="216024"/>
          </a:xfrm>
        </p:grpSpPr>
        <p:sp>
          <p:nvSpPr>
            <p:cNvPr id="18" name="Rettangolo 17"/>
            <p:cNvSpPr/>
            <p:nvPr/>
          </p:nvSpPr>
          <p:spPr>
            <a:xfrm>
              <a:off x="9558534" y="9949098"/>
              <a:ext cx="216024"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n w="3175">
                  <a:solidFill>
                    <a:sysClr val="windowText" lastClr="000000"/>
                  </a:solidFill>
                </a:ln>
                <a:solidFill>
                  <a:sysClr val="windowText" lastClr="000000"/>
                </a:solidFill>
              </a:endParaRPr>
            </a:p>
          </p:txBody>
        </p:sp>
        <p:sp>
          <p:nvSpPr>
            <p:cNvPr id="19" name="Rettangolo 18"/>
            <p:cNvSpPr/>
            <p:nvPr/>
          </p:nvSpPr>
          <p:spPr>
            <a:xfrm>
              <a:off x="5454255" y="9949098"/>
              <a:ext cx="216024"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n w="3175">
                  <a:solidFill>
                    <a:sysClr val="windowText" lastClr="000000"/>
                  </a:solidFill>
                </a:ln>
                <a:solidFill>
                  <a:sysClr val="windowText" lastClr="000000"/>
                </a:solidFill>
              </a:endParaRPr>
            </a:p>
          </p:txBody>
        </p:sp>
        <p:sp>
          <p:nvSpPr>
            <p:cNvPr id="20" name="Rettangolo 19"/>
            <p:cNvSpPr/>
            <p:nvPr/>
          </p:nvSpPr>
          <p:spPr>
            <a:xfrm>
              <a:off x="7506542" y="9949098"/>
              <a:ext cx="216024" cy="21602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n w="3175">
                  <a:solidFill>
                    <a:sysClr val="windowText" lastClr="000000"/>
                  </a:solidFill>
                </a:ln>
                <a:solidFill>
                  <a:sysClr val="windowText" lastClr="000000"/>
                </a:solidFill>
              </a:endParaRPr>
            </a:p>
          </p:txBody>
        </p:sp>
      </p:grpSp>
      <p:sp>
        <p:nvSpPr>
          <p:cNvPr id="24" name="Rettangolo 23"/>
          <p:cNvSpPr/>
          <p:nvPr/>
        </p:nvSpPr>
        <p:spPr>
          <a:xfrm>
            <a:off x="1890713" y="2490182"/>
            <a:ext cx="3778250" cy="369332"/>
          </a:xfrm>
          <a:prstGeom prst="rect">
            <a:avLst/>
          </a:prstGeom>
        </p:spPr>
        <p:txBody>
          <a:bodyPr>
            <a:spAutoFit/>
          </a:bodyPr>
          <a:lstStyle/>
          <a:p>
            <a:endParaRPr lang="it-IT" dirty="0"/>
          </a:p>
        </p:txBody>
      </p:sp>
      <p:sp>
        <p:nvSpPr>
          <p:cNvPr id="26" name="Rettangolo 25"/>
          <p:cNvSpPr/>
          <p:nvPr/>
        </p:nvSpPr>
        <p:spPr>
          <a:xfrm>
            <a:off x="540271" y="9956953"/>
            <a:ext cx="6624736" cy="646331"/>
          </a:xfrm>
          <a:prstGeom prst="rect">
            <a:avLst/>
          </a:prstGeom>
        </p:spPr>
        <p:txBody>
          <a:bodyPr wrap="square">
            <a:spAutoFit/>
          </a:bodyPr>
          <a:lstStyle/>
          <a:p>
            <a:r>
              <a:rPr lang="it-IT" u="sng" dirty="0"/>
              <a:t>			</a:t>
            </a:r>
            <a:r>
              <a:rPr lang="it-IT" dirty="0"/>
              <a:t>	</a:t>
            </a:r>
            <a:r>
              <a:rPr lang="it-IT" u="sng" dirty="0"/>
              <a:t>			</a:t>
            </a:r>
            <a:endParaRPr lang="it-IT" dirty="0"/>
          </a:p>
          <a:p>
            <a:r>
              <a:rPr lang="it-IT" sz="1400" dirty="0"/>
              <a:t>Luogo e data</a:t>
            </a:r>
            <a:r>
              <a:rPr lang="it-IT" dirty="0">
                <a:solidFill>
                  <a:schemeClr val="bg1"/>
                </a:solidFill>
              </a:rPr>
              <a:t>			</a:t>
            </a:r>
            <a:r>
              <a:rPr lang="it-IT" sz="1400" dirty="0"/>
              <a:t>Firma</a:t>
            </a:r>
            <a:endParaRPr lang="it-IT" sz="1400" dirty="0">
              <a:effectLst/>
            </a:endParaRPr>
          </a:p>
        </p:txBody>
      </p:sp>
      <p:pic>
        <p:nvPicPr>
          <p:cNvPr id="8" name="Immagine 7">
            <a:extLst>
              <a:ext uri="{FF2B5EF4-FFF2-40B4-BE49-F238E27FC236}">
                <a16:creationId xmlns:a16="http://schemas.microsoft.com/office/drawing/2014/main" id="{7C855A1A-9B7F-4A59-A0B6-E631D94A3F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6036" y="172570"/>
            <a:ext cx="2340274" cy="117023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88631" y="372011"/>
            <a:ext cx="6984000" cy="9511193"/>
          </a:xfrm>
          <a:prstGeom prst="rect">
            <a:avLst/>
          </a:prstGeom>
          <a:noFill/>
        </p:spPr>
        <p:txBody>
          <a:bodyPr wrap="square" rtlCol="0">
            <a:spAutoFit/>
          </a:bodyPr>
          <a:lstStyle/>
          <a:p>
            <a:pPr algn="ctr"/>
            <a:r>
              <a:rPr lang="it-IT" sz="2000" b="1" dirty="0">
                <a:latin typeface="Lucida Bright" panose="02040602050505020304" pitchFamily="18" charset="0"/>
                <a:cs typeface="Vijaya" pitchFamily="34" charset="0"/>
              </a:rPr>
              <a:t>REGOLAMENTO</a:t>
            </a:r>
          </a:p>
          <a:p>
            <a:pPr algn="ctr"/>
            <a:r>
              <a:rPr lang="it-IT" b="1" dirty="0">
                <a:latin typeface="Lucida Bright" panose="02040602050505020304" pitchFamily="18" charset="0"/>
                <a:cs typeface="Vijaya" pitchFamily="34" charset="0"/>
              </a:rPr>
              <a:t>“MERCATO </a:t>
            </a:r>
            <a:r>
              <a:rPr lang="it-IT" sz="1600" b="1" i="1" dirty="0">
                <a:latin typeface="Lucida Bright" panose="02040602050505020304" pitchFamily="18" charset="0"/>
                <a:cs typeface="Vijaya" pitchFamily="34" charset="0"/>
              </a:rPr>
              <a:t>delle FESTE RINASCIMENTALI di Castel del Rio”</a:t>
            </a:r>
          </a:p>
          <a:p>
            <a:pPr algn="ctr"/>
            <a:endParaRPr lang="it-IT" sz="1300" b="1" dirty="0">
              <a:latin typeface="Calibri" pitchFamily="34" charset="0"/>
              <a:cs typeface="Arial" pitchFamily="34" charset="0"/>
            </a:endParaRPr>
          </a:p>
          <a:p>
            <a:pPr marL="342900" indent="-342900" algn="ctr">
              <a:spcBef>
                <a:spcPts val="300"/>
              </a:spcBef>
              <a:spcAft>
                <a:spcPts val="500"/>
              </a:spcAft>
              <a:buFont typeface="+mj-lt"/>
              <a:buAutoNum type="arabicPeriod"/>
            </a:pPr>
            <a:r>
              <a:rPr lang="it-IT" sz="1300" b="1" dirty="0">
                <a:latin typeface="Calibri" pitchFamily="34" charset="0"/>
                <a:cs typeface="Arial" pitchFamily="34" charset="0"/>
              </a:rPr>
              <a:t>L’adesione al mercato storico è gratuita</a:t>
            </a:r>
            <a:r>
              <a:rPr lang="it-IT" sz="1300" dirty="0">
                <a:latin typeface="Calibri" pitchFamily="34" charset="0"/>
                <a:cs typeface="Arial" pitchFamily="34" charset="0"/>
              </a:rPr>
              <a:t>; inoltre da parte dell’organizzazione non viene richiesta alcuna percentuale su quanto ricavato dalla vendita dei propri articoli.</a:t>
            </a:r>
          </a:p>
          <a:p>
            <a:pPr marL="342900" indent="-342900" algn="ctr">
              <a:spcBef>
                <a:spcPts val="300"/>
              </a:spcBef>
              <a:buFont typeface="+mj-lt"/>
              <a:buAutoNum type="arabicPeriod"/>
            </a:pPr>
            <a:r>
              <a:rPr lang="it-IT" sz="1300" b="1" dirty="0">
                <a:latin typeface="Calibri" pitchFamily="34" charset="0"/>
                <a:cs typeface="Arial" pitchFamily="34" charset="0"/>
              </a:rPr>
              <a:t> Per confermare la propria partecipazione al Mercato Storico occorre inviare il modulo di adesione </a:t>
            </a:r>
            <a:r>
              <a:rPr lang="it-IT" sz="1300" dirty="0">
                <a:latin typeface="Calibri" pitchFamily="34" charset="0"/>
                <a:cs typeface="Arial" pitchFamily="34" charset="0"/>
              </a:rPr>
              <a:t>debitamente compilato in ogni sua parte e firmato, </a:t>
            </a:r>
            <a:r>
              <a:rPr lang="it-IT" sz="1300" b="1" dirty="0">
                <a:latin typeface="Calibri" pitchFamily="34" charset="0"/>
                <a:cs typeface="Arial" pitchFamily="34" charset="0"/>
              </a:rPr>
              <a:t>accompagnato dalla copia di effettuazione del bonifico per la cauzione di partecipazione </a:t>
            </a:r>
            <a:r>
              <a:rPr lang="it-IT" sz="1300" dirty="0">
                <a:latin typeface="Calibri" pitchFamily="34" charset="0"/>
                <a:cs typeface="Arial" pitchFamily="34" charset="0"/>
              </a:rPr>
              <a:t>di cui al punto 3. </a:t>
            </a:r>
          </a:p>
          <a:p>
            <a:pPr algn="ctr"/>
            <a:r>
              <a:rPr lang="it-IT" sz="1300" dirty="0">
                <a:latin typeface="Calibri" pitchFamily="34" charset="0"/>
                <a:cs typeface="Arial" pitchFamily="34" charset="0"/>
              </a:rPr>
              <a:t>Esso dovrà essere inoltrato preferibilmente tramite</a:t>
            </a:r>
          </a:p>
          <a:p>
            <a:pPr algn="ctr">
              <a:spcBef>
                <a:spcPts val="300"/>
              </a:spcBef>
              <a:spcAft>
                <a:spcPts val="500"/>
              </a:spcAft>
            </a:pPr>
            <a:r>
              <a:rPr lang="it-IT" sz="1300" dirty="0">
                <a:latin typeface="Calibri" pitchFamily="34" charset="0"/>
                <a:cs typeface="Arial" pitchFamily="34" charset="0"/>
              </a:rPr>
              <a:t>e-mail (</a:t>
            </a:r>
            <a:r>
              <a:rPr lang="it-IT" sz="1300" u="sng" dirty="0">
                <a:latin typeface="Calibri" pitchFamily="34" charset="0"/>
                <a:cs typeface="Arial" pitchFamily="34" charset="0"/>
                <a:hlinkClick r:id="rId2"/>
              </a:rPr>
              <a:t>festerinascimentali@hotmail.it</a:t>
            </a:r>
            <a:r>
              <a:rPr lang="it-IT" sz="1300" dirty="0">
                <a:latin typeface="Calibri" pitchFamily="34" charset="0"/>
                <a:cs typeface="Arial" pitchFamily="34" charset="0"/>
              </a:rPr>
              <a:t>) o </a:t>
            </a:r>
            <a:r>
              <a:rPr lang="it-IT" sz="1300" dirty="0" err="1">
                <a:latin typeface="Calibri" pitchFamily="34" charset="0"/>
                <a:cs typeface="Arial" pitchFamily="34" charset="0"/>
              </a:rPr>
              <a:t>Whatsapp</a:t>
            </a:r>
            <a:r>
              <a:rPr lang="it-IT" sz="1300" dirty="0">
                <a:latin typeface="Calibri" pitchFamily="34" charset="0"/>
                <a:cs typeface="Arial" pitchFamily="34" charset="0"/>
              </a:rPr>
              <a:t> (351 7989578).</a:t>
            </a:r>
          </a:p>
          <a:p>
            <a:pPr marL="342900" indent="-342900" algn="ctr">
              <a:spcBef>
                <a:spcPts val="300"/>
              </a:spcBef>
              <a:spcAft>
                <a:spcPts val="500"/>
              </a:spcAft>
              <a:buFont typeface="+mj-lt"/>
              <a:buAutoNum type="arabicPeriod" startAt="3"/>
            </a:pPr>
            <a:r>
              <a:rPr lang="it-IT" sz="1300" b="1" dirty="0"/>
              <a:t> </a:t>
            </a:r>
            <a:r>
              <a:rPr lang="it-IT" sz="1300" dirty="0"/>
              <a:t>Si ricorda inoltre che, </a:t>
            </a:r>
            <a:r>
              <a:rPr lang="it-IT" sz="1300" b="1" dirty="0"/>
              <a:t>pur essendo la partecipazione completamente gratuita, </a:t>
            </a:r>
            <a:r>
              <a:rPr lang="it-IT" sz="1300" dirty="0"/>
              <a:t>per questioni logistiche</a:t>
            </a:r>
            <a:r>
              <a:rPr lang="it-IT" sz="1300" b="1" dirty="0"/>
              <a:t> occorrerà versare una cauzione, </a:t>
            </a:r>
            <a:r>
              <a:rPr lang="it-IT" sz="1300" dirty="0"/>
              <a:t>da corrispondere contestualmente all’invio del “modulo di adesione al mercato”; </a:t>
            </a:r>
            <a:r>
              <a:rPr lang="it-IT" sz="1300" b="1" dirty="0"/>
              <a:t>tale cauzione verrà poi restituita dall’organizzazione all’espositore al proprio arrivo in loco.</a:t>
            </a:r>
          </a:p>
          <a:p>
            <a:pPr algn="ctr"/>
            <a:r>
              <a:rPr lang="it-IT" sz="1300" dirty="0"/>
              <a:t>Qualora si intendesse rinunciare alla partecipazione, nel caso in cui la disdetta avvenga entro il 16/06/2024, la cauzione verrà interamente restituita; </a:t>
            </a:r>
            <a:r>
              <a:rPr lang="it-IT" sz="1300" b="1" dirty="0"/>
              <a:t>nel caso in cui invece non si provveda a segnalare la disdetta entro il termine sopra indicato la cauzione non verrà restituita.</a:t>
            </a:r>
          </a:p>
          <a:p>
            <a:pPr algn="ctr"/>
            <a:endParaRPr lang="it-IT" sz="500" b="1" dirty="0"/>
          </a:p>
          <a:p>
            <a:pPr algn="ctr"/>
            <a:r>
              <a:rPr lang="it-IT" sz="1300" b="1" dirty="0"/>
              <a:t>Il pagamento della cauzione dovrà avvenire attraverso bonifico bancario indicando come causale </a:t>
            </a:r>
            <a:r>
              <a:rPr lang="it-IT" sz="1300" b="1" dirty="0">
                <a:latin typeface="Calibri"/>
              </a:rPr>
              <a:t>‟</a:t>
            </a:r>
            <a:r>
              <a:rPr lang="it-IT" sz="1300" b="1" dirty="0"/>
              <a:t>Cauzione per partecipazione al Mercato delle Feste Rinascimentali in data … ”</a:t>
            </a:r>
          </a:p>
          <a:p>
            <a:pPr algn="ctr"/>
            <a:endParaRPr lang="it-IT" sz="500" b="1" dirty="0"/>
          </a:p>
          <a:p>
            <a:pPr algn="ctr"/>
            <a:r>
              <a:rPr lang="it-IT" sz="1300" dirty="0"/>
              <a:t>I dati per l’effettuazione del bonifico sono di seguito riportati:</a:t>
            </a:r>
          </a:p>
          <a:p>
            <a:pPr algn="ctr"/>
            <a:r>
              <a:rPr lang="it-IT" sz="1300" dirty="0"/>
              <a:t>ASSOCIAZIONE CULTURALE ALIDOSIANA</a:t>
            </a:r>
          </a:p>
          <a:p>
            <a:pPr algn="ctr"/>
            <a:r>
              <a:rPr lang="it-IT" sz="1300" dirty="0"/>
              <a:t>BCC CREDITO COOPERATIVO RAVENNATE &amp; IMOLESE</a:t>
            </a:r>
          </a:p>
          <a:p>
            <a:pPr algn="ctr"/>
            <a:r>
              <a:rPr lang="it-IT" sz="1300" dirty="0"/>
              <a:t>FILIALE CASTEL DEL RIO</a:t>
            </a:r>
          </a:p>
          <a:p>
            <a:pPr algn="ctr"/>
            <a:r>
              <a:rPr lang="it-IT" sz="1300" dirty="0"/>
              <a:t>CODICE IBAN: IT52E0854236700000000101738</a:t>
            </a:r>
          </a:p>
          <a:p>
            <a:pPr algn="ctr"/>
            <a:endParaRPr lang="it-IT" sz="500" dirty="0"/>
          </a:p>
          <a:p>
            <a:pPr lvl="0" algn="ctr"/>
            <a:r>
              <a:rPr lang="it-IT" sz="1300" dirty="0">
                <a:solidFill>
                  <a:prstClr val="black"/>
                </a:solidFill>
              </a:rPr>
              <a:t>La cifra da corrispondere è di € 10,00 per un solo giorno, € 20,00 per entrambi i giorni.</a:t>
            </a:r>
          </a:p>
          <a:p>
            <a:pPr lvl="0" algn="ctr"/>
            <a:endParaRPr lang="it-IT" sz="500" dirty="0">
              <a:solidFill>
                <a:prstClr val="black"/>
              </a:solidFill>
            </a:endParaRPr>
          </a:p>
          <a:p>
            <a:pPr lvl="0" algn="ctr"/>
            <a:r>
              <a:rPr lang="it-IT" sz="1300" dirty="0">
                <a:solidFill>
                  <a:prstClr val="black"/>
                </a:solidFill>
              </a:rPr>
              <a:t>Qualora non si provveda al pagamento della cauzione le domande di partecipazione non saranno prese in considerazione. </a:t>
            </a:r>
            <a:endParaRPr lang="it-IT" sz="1300" b="1" i="1" dirty="0">
              <a:latin typeface="Calibri" pitchFamily="34" charset="0"/>
              <a:cs typeface="Arial" pitchFamily="34" charset="0"/>
            </a:endParaRPr>
          </a:p>
          <a:p>
            <a:pPr marL="342900" marR="0" lvl="0" indent="-342900" algn="ctr" defTabSz="914400" rtl="0" eaLnBrk="1" fontAlgn="auto" latinLnBrk="0" hangingPunct="1">
              <a:lnSpc>
                <a:spcPct val="90000"/>
              </a:lnSpc>
              <a:spcBef>
                <a:spcPts val="300"/>
              </a:spcBef>
              <a:buClrTx/>
              <a:buSzTx/>
              <a:buFont typeface="+mj-lt"/>
              <a:buAutoNum type="arabicPeriod" startAt="4"/>
              <a:tabLst/>
              <a:defRPr/>
            </a:pPr>
            <a:r>
              <a:rPr lang="it-IT" sz="1300" b="1" dirty="0">
                <a:latin typeface="Calibri" pitchFamily="34" charset="0"/>
                <a:cs typeface="Arial" pitchFamily="34" charset="0"/>
              </a:rPr>
              <a:t>Per quanto riguarda i banchi ‘non storici’ l’organizzazione si riserva di accettarne o meno la partecipazione in base al tipo di attività proposta dagli stessi e soprattutto in base alla contestualità dell’allestimento del banco,</a:t>
            </a:r>
            <a:r>
              <a:rPr kumimoji="0" lang="it-IT" sz="1400" b="1" i="0" u="none" strike="noStrike" kern="1200" cap="none" spc="0" normalizeH="0" baseline="0" noProof="0" dirty="0">
                <a:ln>
                  <a:noFill/>
                </a:ln>
                <a:solidFill>
                  <a:prstClr val="black"/>
                </a:solidFill>
                <a:effectLst/>
                <a:uLnTx/>
                <a:uFillTx/>
                <a:latin typeface="Calibri" pitchFamily="34" charset="0"/>
                <a:ea typeface="+mn-ea"/>
                <a:cs typeface="+mn-cs"/>
              </a:rPr>
              <a:t> </a:t>
            </a:r>
            <a:r>
              <a:rPr kumimoji="0" lang="it-IT" sz="1300" b="1" i="0" u="none" strike="noStrike" kern="1200" cap="none" spc="0" normalizeH="0" baseline="0" noProof="0" dirty="0">
                <a:ln>
                  <a:noFill/>
                </a:ln>
                <a:solidFill>
                  <a:prstClr val="black"/>
                </a:solidFill>
                <a:effectLst/>
                <a:uLnTx/>
                <a:uFillTx/>
                <a:latin typeface="Calibri" pitchFamily="34" charset="0"/>
                <a:ea typeface="+mn-ea"/>
                <a:cs typeface="+mn-cs"/>
              </a:rPr>
              <a:t>che qualora abbia un aspetto moderno (es. gazebi in plastica </a:t>
            </a:r>
            <a:r>
              <a:rPr kumimoji="0" lang="it-IT" sz="1300" b="1" i="0" u="none" strike="noStrike" kern="1200" cap="none" spc="0" normalizeH="0" baseline="0" noProof="0" dirty="0" err="1">
                <a:ln>
                  <a:noFill/>
                </a:ln>
                <a:solidFill>
                  <a:prstClr val="black"/>
                </a:solidFill>
                <a:effectLst/>
                <a:uLnTx/>
                <a:uFillTx/>
                <a:latin typeface="Calibri" pitchFamily="34" charset="0"/>
                <a:ea typeface="+mn-ea"/>
                <a:cs typeface="+mn-cs"/>
              </a:rPr>
              <a:t>etc</a:t>
            </a:r>
            <a:r>
              <a:rPr kumimoji="0" lang="it-IT" sz="1300" b="1" i="0" u="none" strike="noStrike" kern="1200" cap="none" spc="0" normalizeH="0" baseline="0" noProof="0" dirty="0">
                <a:ln>
                  <a:noFill/>
                </a:ln>
                <a:solidFill>
                  <a:prstClr val="black"/>
                </a:solidFill>
                <a:effectLst/>
                <a:uLnTx/>
                <a:uFillTx/>
                <a:latin typeface="Calibri" pitchFamily="34" charset="0"/>
                <a:ea typeface="+mn-ea"/>
                <a:cs typeface="+mn-cs"/>
              </a:rPr>
              <a:t>), va NECESSARIAMENTE camuffato in modo tale da renderlo idoneo all’ambito storico (addobbo con teli iuta, legno, materiali naturali </a:t>
            </a:r>
            <a:r>
              <a:rPr kumimoji="0" lang="it-IT" sz="1300" b="1" i="0" u="none" strike="noStrike" kern="1200" cap="none" spc="0" normalizeH="0" baseline="0" noProof="0" dirty="0" err="1">
                <a:ln>
                  <a:noFill/>
                </a:ln>
                <a:solidFill>
                  <a:prstClr val="black"/>
                </a:solidFill>
                <a:effectLst/>
                <a:uLnTx/>
                <a:uFillTx/>
                <a:latin typeface="Calibri" pitchFamily="34" charset="0"/>
                <a:ea typeface="+mn-ea"/>
                <a:cs typeface="+mn-cs"/>
              </a:rPr>
              <a:t>etc</a:t>
            </a:r>
            <a:r>
              <a:rPr kumimoji="0" lang="it-IT" sz="1300" b="1" i="0" u="none" strike="noStrike" kern="1200" cap="none" spc="0" normalizeH="0" baseline="0" noProof="0" dirty="0">
                <a:ln>
                  <a:noFill/>
                </a:ln>
                <a:solidFill>
                  <a:prstClr val="black"/>
                </a:solidFill>
                <a:effectLst/>
                <a:uLnTx/>
                <a:uFillTx/>
                <a:latin typeface="Calibri" pitchFamily="34" charset="0"/>
                <a:ea typeface="+mn-ea"/>
                <a:cs typeface="+mn-cs"/>
              </a:rPr>
              <a:t>).</a:t>
            </a:r>
            <a:endParaRPr lang="it-IT" sz="1300" b="1" dirty="0">
              <a:latin typeface="Calibri" pitchFamily="34" charset="0"/>
              <a:cs typeface="Arial" pitchFamily="34" charset="0"/>
            </a:endParaRPr>
          </a:p>
          <a:p>
            <a:pPr marL="342900" lvl="0" indent="-342900" algn="r">
              <a:spcBef>
                <a:spcPts val="300"/>
              </a:spcBef>
              <a:spcAft>
                <a:spcPts val="500"/>
              </a:spcAft>
              <a:buSzPts val="1300"/>
              <a:buFont typeface="+mj-lt"/>
              <a:buAutoNum type="arabicPeriod" startAt="5"/>
              <a:tabLst>
                <a:tab pos="728345" algn="l"/>
              </a:tabLst>
            </a:pPr>
            <a:r>
              <a:rPr lang="it-IT" sz="1300" b="1" spc="-10" dirty="0">
                <a:effectLst/>
                <a:latin typeface="Calibri" panose="020F0502020204030204" pitchFamily="34" charset="0"/>
                <a:ea typeface="Calibri" panose="020F0502020204030204" pitchFamily="34" charset="0"/>
              </a:rPr>
              <a:t> </a:t>
            </a:r>
            <a:r>
              <a:rPr lang="it-IT" sz="1300" spc="-10" dirty="0">
                <a:effectLst/>
                <a:latin typeface="Calibri" panose="020F0502020204030204" pitchFamily="34" charset="0"/>
                <a:ea typeface="Calibri" panose="020F0502020204030204" pitchFamily="34" charset="0"/>
              </a:rPr>
              <a:t>Gli orari di apertura del </a:t>
            </a:r>
            <a:r>
              <a:rPr lang="it-IT" sz="1300" spc="-15" dirty="0">
                <a:effectLst/>
                <a:latin typeface="Calibri" panose="020F0502020204030204" pitchFamily="34" charset="0"/>
                <a:ea typeface="Calibri" panose="020F0502020204030204" pitchFamily="34" charset="0"/>
              </a:rPr>
              <a:t>mercato </a:t>
            </a:r>
            <a:r>
              <a:rPr lang="it-IT" sz="1300" spc="-10" dirty="0">
                <a:effectLst/>
                <a:latin typeface="Calibri" panose="020F0502020204030204" pitchFamily="34" charset="0"/>
                <a:ea typeface="Calibri" panose="020F0502020204030204" pitchFamily="34" charset="0"/>
              </a:rPr>
              <a:t>sono i seguenti: </a:t>
            </a:r>
            <a:r>
              <a:rPr lang="it-IT" sz="1300" b="1" spc="-10" dirty="0">
                <a:effectLst/>
                <a:latin typeface="Calibri" panose="020F0502020204030204" pitchFamily="34" charset="0"/>
                <a:ea typeface="Calibri" panose="020F0502020204030204" pitchFamily="34" charset="0"/>
              </a:rPr>
              <a:t>Sabato 18.00-24.00; Domenica</a:t>
            </a:r>
            <a:r>
              <a:rPr lang="it-IT" sz="1300" b="1" spc="195" dirty="0">
                <a:effectLst/>
                <a:latin typeface="Calibri" panose="020F0502020204030204" pitchFamily="34" charset="0"/>
                <a:ea typeface="Calibri" panose="020F0502020204030204" pitchFamily="34" charset="0"/>
              </a:rPr>
              <a:t> </a:t>
            </a:r>
            <a:r>
              <a:rPr lang="it-IT" sz="1300" b="1" spc="-10" dirty="0">
                <a:effectLst/>
                <a:latin typeface="Calibri" panose="020F0502020204030204" pitchFamily="34" charset="0"/>
                <a:ea typeface="Calibri" panose="020F0502020204030204" pitchFamily="34" charset="0"/>
              </a:rPr>
              <a:t>17.00-23.30</a:t>
            </a:r>
            <a:r>
              <a:rPr lang="it-IT" sz="1300" spc="-10" dirty="0">
                <a:effectLst/>
                <a:latin typeface="Calibri" panose="020F0502020204030204" pitchFamily="34" charset="0"/>
                <a:ea typeface="Calibri" panose="020F0502020204030204" pitchFamily="34" charset="0"/>
              </a:rPr>
              <a:t>.</a:t>
            </a:r>
            <a:endParaRPr lang="it-IT" sz="1100" spc="-10" dirty="0">
              <a:effectLst/>
              <a:latin typeface="Calibri" panose="020F0502020204030204" pitchFamily="34" charset="0"/>
              <a:ea typeface="Calibri" panose="020F0502020204030204" pitchFamily="34" charset="0"/>
            </a:endParaRPr>
          </a:p>
          <a:p>
            <a:pPr marL="342900" marR="0" lvl="0" indent="-342900" algn="ctr" defTabSz="914400" rtl="0" eaLnBrk="1" fontAlgn="auto" latinLnBrk="0" hangingPunct="1">
              <a:lnSpc>
                <a:spcPct val="100000"/>
              </a:lnSpc>
              <a:spcBef>
                <a:spcPts val="300"/>
              </a:spcBef>
              <a:buClrTx/>
              <a:buSzTx/>
              <a:buFont typeface="+mj-lt"/>
              <a:buAutoNum type="arabicPeriod" startAt="5"/>
              <a:tabLst/>
              <a:defRPr/>
            </a:pPr>
            <a:r>
              <a:rPr lang="it-IT" sz="1300" b="1" spc="-10" dirty="0">
                <a:effectLst/>
                <a:latin typeface="Calibri" panose="020F0502020204030204" pitchFamily="34" charset="0"/>
                <a:ea typeface="Calibri" panose="020F0502020204030204" pitchFamily="34" charset="0"/>
              </a:rPr>
              <a:t> </a:t>
            </a:r>
            <a:r>
              <a:rPr lang="it-IT" sz="1300" spc="-10" dirty="0">
                <a:effectLst/>
                <a:latin typeface="Calibri" panose="020F0502020204030204" pitchFamily="34" charset="0"/>
                <a:ea typeface="Calibri" panose="020F0502020204030204" pitchFamily="34" charset="0"/>
              </a:rPr>
              <a:t>Affinché </a:t>
            </a:r>
            <a:r>
              <a:rPr lang="it-IT" sz="1300" dirty="0">
                <a:solidFill>
                  <a:prstClr val="black"/>
                </a:solidFill>
                <a:latin typeface="Calibri" pitchFamily="34" charset="0"/>
                <a:cs typeface="Arial" pitchFamily="34" charset="0"/>
              </a:rPr>
              <a:t>l’organizzazione possa assegnare in maniera agevole agli intervenuti le postazioni designate per ognuno, gli</a:t>
            </a:r>
            <a:r>
              <a:rPr lang="it-IT" sz="1300" b="1" spc="-10" dirty="0">
                <a:effectLst/>
                <a:latin typeface="Calibri" panose="020F0502020204030204" pitchFamily="34" charset="0"/>
                <a:ea typeface="Calibri" panose="020F0502020204030204" pitchFamily="34" charset="0"/>
              </a:rPr>
              <a:t> </a:t>
            </a:r>
            <a:r>
              <a:rPr lang="it-IT" sz="1300" b="1" spc="-10" dirty="0">
                <a:latin typeface="Calibri" panose="020F0502020204030204" pitchFamily="34" charset="0"/>
                <a:ea typeface="Calibri" panose="020F0502020204030204" pitchFamily="34" charset="0"/>
              </a:rPr>
              <a:t>o</a:t>
            </a:r>
            <a:r>
              <a:rPr lang="it-IT" sz="1300" b="1" spc="-10" dirty="0">
                <a:effectLst/>
                <a:latin typeface="Calibri" panose="020F0502020204030204" pitchFamily="34" charset="0"/>
                <a:ea typeface="Calibri" panose="020F0502020204030204" pitchFamily="34" charset="0"/>
              </a:rPr>
              <a:t>rari di arrivo in loco</a:t>
            </a:r>
            <a:r>
              <a:rPr lang="it-IT" sz="1300" spc="-10" dirty="0">
                <a:effectLst/>
                <a:latin typeface="Calibri" panose="020F0502020204030204" pitchFamily="34" charset="0"/>
                <a:ea typeface="Calibri" panose="020F0502020204030204" pitchFamily="34" charset="0"/>
              </a:rPr>
              <a:t> sono i seguenti:</a:t>
            </a:r>
          </a:p>
          <a:p>
            <a:pPr marR="0" lvl="0" algn="ctr" defTabSz="914400" rtl="0" eaLnBrk="1" fontAlgn="auto" latinLnBrk="0" hangingPunct="1">
              <a:lnSpc>
                <a:spcPct val="100000"/>
              </a:lnSpc>
              <a:buClrTx/>
              <a:buSzTx/>
              <a:tabLst/>
              <a:defRPr/>
            </a:pPr>
            <a:r>
              <a:rPr lang="it-IT" sz="1300" b="1" spc="-30" dirty="0">
                <a:effectLst/>
                <a:latin typeface="Calibri" panose="020F0502020204030204" pitchFamily="34" charset="0"/>
                <a:ea typeface="Calibri" panose="020F0502020204030204" pitchFamily="34" charset="0"/>
              </a:rPr>
              <a:t>SABATO </a:t>
            </a:r>
            <a:r>
              <a:rPr lang="it-IT" sz="1300" b="1" spc="-10" dirty="0">
                <a:effectLst/>
                <a:latin typeface="Calibri" panose="020F0502020204030204" pitchFamily="34" charset="0"/>
                <a:ea typeface="Calibri" panose="020F0502020204030204" pitchFamily="34" charset="0"/>
              </a:rPr>
              <a:t>DALLE 14.00 ALLE 15.00; DOMENICA DALLE 13.00 ALLE</a:t>
            </a:r>
            <a:r>
              <a:rPr lang="it-IT" sz="1300" b="1" spc="115" dirty="0">
                <a:latin typeface="Calibri" panose="020F0502020204030204" pitchFamily="34" charset="0"/>
                <a:ea typeface="Calibri" panose="020F0502020204030204" pitchFamily="34" charset="0"/>
              </a:rPr>
              <a:t> </a:t>
            </a:r>
            <a:r>
              <a:rPr lang="it-IT" sz="1300" b="1" spc="-10" dirty="0">
                <a:effectLst/>
                <a:latin typeface="Calibri" panose="020F0502020204030204" pitchFamily="34" charset="0"/>
                <a:ea typeface="Calibri" panose="020F0502020204030204" pitchFamily="34" charset="0"/>
              </a:rPr>
              <a:t>14.00</a:t>
            </a:r>
            <a:r>
              <a:rPr lang="it-IT" sz="1300" b="0" spc="-10" dirty="0">
                <a:effectLst/>
                <a:latin typeface="Calibri" panose="020F0502020204030204" pitchFamily="34" charset="0"/>
                <a:ea typeface="Calibri" panose="020F0502020204030204" pitchFamily="34" charset="0"/>
              </a:rPr>
              <a:t>.</a:t>
            </a:r>
            <a:endParaRPr lang="it-IT" sz="1300" dirty="0">
              <a:solidFill>
                <a:prstClr val="black"/>
              </a:solidFill>
              <a:latin typeface="Calibri" pitchFamily="34" charset="0"/>
              <a:cs typeface="Arial" pitchFamily="34" charset="0"/>
            </a:endParaRPr>
          </a:p>
          <a:p>
            <a:pPr marR="0" lvl="0" algn="ctr" defTabSz="914400" rtl="0" eaLnBrk="1" fontAlgn="auto" latinLnBrk="0" hangingPunct="1">
              <a:lnSpc>
                <a:spcPct val="100000"/>
              </a:lnSpc>
              <a:buClrTx/>
              <a:buSzTx/>
              <a:tabLst/>
              <a:defRPr/>
            </a:pPr>
            <a:r>
              <a:rPr kumimoji="0" lang="it-IT" sz="13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Il banco potrà essere montato subito dopo l’avvenuta assegnazione della propria postazione.</a:t>
            </a:r>
          </a:p>
          <a:p>
            <a:pPr marR="0" lvl="0" algn="ctr" defTabSz="914400" rtl="0" eaLnBrk="1" fontAlgn="auto" latinLnBrk="0" hangingPunct="1">
              <a:lnSpc>
                <a:spcPct val="100000"/>
              </a:lnSpc>
              <a:spcAft>
                <a:spcPts val="500"/>
              </a:spcAft>
              <a:buClrTx/>
              <a:buSzTx/>
              <a:tabLst/>
              <a:defRPr/>
            </a:pPr>
            <a:r>
              <a:rPr kumimoji="0" lang="it-IT" sz="13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Qualora siano necessarie esigenze di montaggio speciali, nel caso in cui il proprio banco richieda tempi di allestimento più lunghi, si prega di farlo presente in anticipo ai responsabili del mercato.</a:t>
            </a:r>
            <a:endParaRPr lang="it-IT" sz="1300" b="0" spc="-10" dirty="0">
              <a:effectLst/>
              <a:latin typeface="Calibri" panose="020F0502020204030204" pitchFamily="34" charset="0"/>
              <a:ea typeface="Calibri" panose="020F0502020204030204" pitchFamily="34" charset="0"/>
            </a:endParaRPr>
          </a:p>
          <a:p>
            <a:pPr marL="342900" marR="464185" lvl="0" indent="-342900" algn="ctr">
              <a:lnSpc>
                <a:spcPct val="97000"/>
              </a:lnSpc>
              <a:spcBef>
                <a:spcPts val="300"/>
              </a:spcBef>
              <a:spcAft>
                <a:spcPts val="0"/>
              </a:spcAft>
              <a:buSzPts val="1300"/>
              <a:buFont typeface="+mj-lt"/>
              <a:buAutoNum type="arabicPeriod" startAt="7"/>
              <a:tabLst>
                <a:tab pos="624840" algn="l"/>
              </a:tabLst>
            </a:pPr>
            <a:r>
              <a:rPr lang="it-IT" sz="1300" b="1" spc="-10" dirty="0">
                <a:effectLst/>
                <a:latin typeface="Calibri" panose="020F0502020204030204" pitchFamily="34" charset="0"/>
                <a:ea typeface="Calibri" panose="020F0502020204030204" pitchFamily="34" charset="0"/>
              </a:rPr>
              <a:t>È SEVERAMENTE </a:t>
            </a:r>
            <a:r>
              <a:rPr lang="it-IT" sz="1300" b="1" spc="-35" dirty="0">
                <a:effectLst/>
                <a:latin typeface="Calibri" panose="020F0502020204030204" pitchFamily="34" charset="0"/>
                <a:ea typeface="Calibri" panose="020F0502020204030204" pitchFamily="34" charset="0"/>
              </a:rPr>
              <a:t>VIETATO </a:t>
            </a:r>
            <a:r>
              <a:rPr lang="it-IT" sz="1300" b="1" spc="-10" dirty="0">
                <a:effectLst/>
                <a:latin typeface="Calibri" panose="020F0502020204030204" pitchFamily="34" charset="0"/>
                <a:ea typeface="Calibri" panose="020F0502020204030204" pitchFamily="34" charset="0"/>
              </a:rPr>
              <a:t>INIZIARE LA PREDISPOSIZIONE E </a:t>
            </a:r>
            <a:r>
              <a:rPr lang="it-IT" sz="1300" b="1" spc="-25" dirty="0">
                <a:effectLst/>
                <a:latin typeface="Calibri" panose="020F0502020204030204" pitchFamily="34" charset="0"/>
                <a:ea typeface="Calibri" panose="020F0502020204030204" pitchFamily="34" charset="0"/>
              </a:rPr>
              <a:t>L’ALLESTIMENTO </a:t>
            </a:r>
            <a:r>
              <a:rPr lang="it-IT" sz="1300" b="1" spc="-10" dirty="0">
                <a:effectLst/>
                <a:latin typeface="Calibri" panose="020F0502020204030204" pitchFamily="34" charset="0"/>
                <a:ea typeface="Calibri" panose="020F0502020204030204" pitchFamily="34" charset="0"/>
              </a:rPr>
              <a:t>DEL BANCO PRIMA </a:t>
            </a:r>
            <a:r>
              <a:rPr lang="it-IT" sz="1300" b="1" spc="-35" dirty="0">
                <a:effectLst/>
                <a:latin typeface="Calibri" panose="020F0502020204030204" pitchFamily="34" charset="0"/>
                <a:ea typeface="Calibri" panose="020F0502020204030204" pitchFamily="34" charset="0"/>
              </a:rPr>
              <a:t>DELL’AVVENUTA </a:t>
            </a:r>
            <a:r>
              <a:rPr lang="it-IT" sz="1300" b="1" spc="-10" dirty="0">
                <a:effectLst/>
                <a:latin typeface="Calibri" panose="020F0502020204030204" pitchFamily="34" charset="0"/>
                <a:ea typeface="Calibri" panose="020F0502020204030204" pitchFamily="34" charset="0"/>
              </a:rPr>
              <a:t>ASSEGNAZIONE DELLA PROPRIA POSTAZIONE </a:t>
            </a:r>
            <a:r>
              <a:rPr lang="it-IT" sz="1300" b="1" spc="-15" dirty="0">
                <a:effectLst/>
                <a:latin typeface="Calibri" panose="020F0502020204030204" pitchFamily="34" charset="0"/>
                <a:ea typeface="Calibri" panose="020F0502020204030204" pitchFamily="34" charset="0"/>
              </a:rPr>
              <a:t>DA </a:t>
            </a:r>
            <a:r>
              <a:rPr lang="it-IT" sz="1300" b="1" spc="-25" dirty="0">
                <a:effectLst/>
                <a:latin typeface="Calibri" panose="020F0502020204030204" pitchFamily="34" charset="0"/>
                <a:ea typeface="Calibri" panose="020F0502020204030204" pitchFamily="34" charset="0"/>
              </a:rPr>
              <a:t>PARTE </a:t>
            </a:r>
            <a:r>
              <a:rPr lang="it-IT" sz="1300" b="1" spc="-10" dirty="0">
                <a:effectLst/>
                <a:latin typeface="Calibri" panose="020F0502020204030204" pitchFamily="34" charset="0"/>
                <a:ea typeface="Calibri" panose="020F0502020204030204" pitchFamily="34" charset="0"/>
              </a:rPr>
              <a:t>DEGLI</a:t>
            </a:r>
            <a:r>
              <a:rPr lang="it-IT" sz="1300" b="1" spc="40" dirty="0">
                <a:effectLst/>
                <a:latin typeface="Calibri" panose="020F0502020204030204" pitchFamily="34" charset="0"/>
                <a:ea typeface="Calibri" panose="020F0502020204030204" pitchFamily="34" charset="0"/>
              </a:rPr>
              <a:t> </a:t>
            </a:r>
            <a:r>
              <a:rPr lang="it-IT" sz="1300" b="1" spc="-10" dirty="0">
                <a:effectLst/>
                <a:latin typeface="Calibri" panose="020F0502020204030204" pitchFamily="34" charset="0"/>
                <a:ea typeface="Calibri" panose="020F0502020204030204" pitchFamily="34" charset="0"/>
              </a:rPr>
              <a:t>ADDETTI</a:t>
            </a:r>
            <a:r>
              <a:rPr lang="it-IT" sz="1100" spc="-10" dirty="0">
                <a:latin typeface="Calibri" panose="020F0502020204030204" pitchFamily="34" charset="0"/>
                <a:ea typeface="Calibri" panose="020F0502020204030204" pitchFamily="34" charset="0"/>
              </a:rPr>
              <a:t> </a:t>
            </a:r>
            <a:r>
              <a:rPr lang="it-IT" sz="1300" b="1" dirty="0">
                <a:effectLst/>
                <a:latin typeface="Calibri" panose="020F0502020204030204" pitchFamily="34" charset="0"/>
                <a:ea typeface="Calibri" panose="020F0502020204030204" pitchFamily="34" charset="0"/>
              </a:rPr>
              <a:t>DELL’ORGANIZZAZIONE</a:t>
            </a:r>
            <a:r>
              <a:rPr lang="it-IT" sz="1300" dirty="0">
                <a:effectLst/>
                <a:latin typeface="Calibri" panose="020F0502020204030204" pitchFamily="34" charset="0"/>
                <a:ea typeface="Calibri" panose="020F0502020204030204" pitchFamily="34" charset="0"/>
              </a:rPr>
              <a:t>.</a:t>
            </a:r>
            <a:endParaRPr lang="it-IT" sz="1100" dirty="0">
              <a:effectLst/>
              <a:latin typeface="Calibri" panose="020F0502020204030204" pitchFamily="34" charset="0"/>
              <a:ea typeface="Calibri" panose="020F0502020204030204" pitchFamily="34" charset="0"/>
            </a:endParaRPr>
          </a:p>
        </p:txBody>
      </p:sp>
      <p:sp>
        <p:nvSpPr>
          <p:cNvPr id="3" name="Segnaposto piè di pagina 2"/>
          <p:cNvSpPr>
            <a:spLocks noGrp="1"/>
          </p:cNvSpPr>
          <p:nvPr>
            <p:ph type="ftr" sz="quarter" idx="11"/>
          </p:nvPr>
        </p:nvSpPr>
        <p:spPr/>
        <p:txBody>
          <a:bodyPr/>
          <a:lstStyle/>
          <a:p>
            <a:r>
              <a:rPr lang="it-IT" dirty="0"/>
              <a:t>Regolamento pag. 1</a:t>
            </a:r>
          </a:p>
        </p:txBody>
      </p:sp>
    </p:spTree>
    <p:extLst>
      <p:ext uri="{BB962C8B-B14F-4D97-AF65-F5344CB8AC3E}">
        <p14:creationId xmlns:p14="http://schemas.microsoft.com/office/powerpoint/2010/main" val="3750140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88243" y="342815"/>
            <a:ext cx="6984776" cy="7044493"/>
          </a:xfrm>
          <a:prstGeom prst="rect">
            <a:avLst/>
          </a:prstGeom>
        </p:spPr>
        <p:txBody>
          <a:bodyPr wrap="square">
            <a:spAutoFit/>
          </a:bodyPr>
          <a:lstStyle/>
          <a:p>
            <a:pPr marL="342900" lvl="0" indent="-342900" algn="ctr">
              <a:lnSpc>
                <a:spcPts val="1575"/>
              </a:lnSpc>
              <a:spcBef>
                <a:spcPts val="300"/>
              </a:spcBef>
              <a:buSzPts val="1300"/>
              <a:buFont typeface="+mj-lt"/>
              <a:buAutoNum type="arabicPeriod" startAt="8"/>
              <a:tabLst>
                <a:tab pos="1371600" algn="l"/>
              </a:tabLst>
            </a:pPr>
            <a:r>
              <a:rPr lang="it-IT" sz="1300" b="1" spc="-10" dirty="0">
                <a:effectLst/>
                <a:latin typeface="Calibri" panose="020F0502020204030204" pitchFamily="34" charset="0"/>
                <a:ea typeface="Calibri" panose="020F0502020204030204" pitchFamily="34" charset="0"/>
              </a:rPr>
              <a:t>LA DISPOSIZIONE DEI BANCHI È A </a:t>
            </a:r>
            <a:r>
              <a:rPr lang="it-IT" sz="1300" b="1" spc="-20" dirty="0">
                <a:effectLst/>
                <a:latin typeface="Calibri" panose="020F0502020204030204" pitchFamily="34" charset="0"/>
                <a:ea typeface="Calibri" panose="020F0502020204030204" pitchFamily="34" charset="0"/>
              </a:rPr>
              <a:t>TOTALE </a:t>
            </a:r>
            <a:r>
              <a:rPr lang="it-IT" sz="1300" b="1" spc="-10" dirty="0">
                <a:effectLst/>
                <a:latin typeface="Calibri" panose="020F0502020204030204" pitchFamily="34" charset="0"/>
                <a:ea typeface="Calibri" panose="020F0502020204030204" pitchFamily="34" charset="0"/>
              </a:rPr>
              <a:t>E INSINDACABILE</a:t>
            </a:r>
            <a:r>
              <a:rPr lang="it-IT" sz="1300" b="1" spc="10" dirty="0">
                <a:effectLst/>
                <a:latin typeface="Calibri" panose="020F0502020204030204" pitchFamily="34" charset="0"/>
                <a:ea typeface="Calibri" panose="020F0502020204030204" pitchFamily="34" charset="0"/>
              </a:rPr>
              <a:t> </a:t>
            </a:r>
            <a:r>
              <a:rPr lang="it-IT" sz="1300" b="1" spc="-10" dirty="0">
                <a:effectLst/>
                <a:latin typeface="Calibri" panose="020F0502020204030204" pitchFamily="34" charset="0"/>
                <a:ea typeface="Calibri" panose="020F0502020204030204" pitchFamily="34" charset="0"/>
              </a:rPr>
              <a:t>DISCREZIONE</a:t>
            </a:r>
            <a:endParaRPr lang="it-IT" sz="1100" spc="-10" dirty="0">
              <a:effectLst/>
              <a:latin typeface="Calibri" panose="020F0502020204030204" pitchFamily="34" charset="0"/>
              <a:ea typeface="Calibri" panose="020F0502020204030204" pitchFamily="34" charset="0"/>
            </a:endParaRPr>
          </a:p>
          <a:p>
            <a:pPr marL="282575" marR="285115" algn="ctr">
              <a:lnSpc>
                <a:spcPct val="97000"/>
              </a:lnSpc>
              <a:spcBef>
                <a:spcPts val="300"/>
              </a:spcBef>
              <a:spcAft>
                <a:spcPts val="500"/>
              </a:spcAft>
            </a:pPr>
            <a:r>
              <a:rPr lang="it-IT" sz="1300" b="1" dirty="0">
                <a:effectLst/>
                <a:latin typeface="Calibri" panose="020F0502020204030204" pitchFamily="34" charset="0"/>
                <a:ea typeface="Calibri" panose="020F0502020204030204" pitchFamily="34" charset="0"/>
              </a:rPr>
              <a:t>DELL’ORGANIZZAZIONE</a:t>
            </a:r>
            <a:r>
              <a:rPr lang="it-IT" sz="1300" dirty="0">
                <a:effectLst/>
                <a:latin typeface="Calibri" panose="020F0502020204030204" pitchFamily="34" charset="0"/>
                <a:ea typeface="Calibri" panose="020F0502020204030204" pitchFamily="34" charset="0"/>
              </a:rPr>
              <a:t>, che in ogni caso si impegnerà a distanziare attività simili e, nei limiti del possibile, </a:t>
            </a:r>
            <a:r>
              <a:rPr lang="it-IT" sz="1300" dirty="0">
                <a:latin typeface="Calibri" panose="020F0502020204030204" pitchFamily="34" charset="0"/>
                <a:ea typeface="Calibri" panose="020F0502020204030204" pitchFamily="34" charset="0"/>
              </a:rPr>
              <a:t>a</a:t>
            </a:r>
            <a:r>
              <a:rPr lang="it-IT" sz="1300" dirty="0">
                <a:effectLst/>
                <a:latin typeface="Calibri" panose="020F0502020204030204" pitchFamily="34" charset="0"/>
                <a:ea typeface="Calibri" panose="020F0502020204030204" pitchFamily="34" charset="0"/>
              </a:rPr>
              <a:t> conciliare le esigenze di ognuno.</a:t>
            </a:r>
            <a:endParaRPr lang="it-IT" sz="1300" b="1" spc="-10" dirty="0">
              <a:latin typeface="Calibri" panose="020F0502020204030204" pitchFamily="34" charset="0"/>
              <a:ea typeface="Calibri" panose="020F0502020204030204" pitchFamily="34" charset="0"/>
            </a:endParaRPr>
          </a:p>
          <a:p>
            <a:pPr marL="625475" marR="285115" indent="-342900" algn="ctr">
              <a:lnSpc>
                <a:spcPct val="97000"/>
              </a:lnSpc>
              <a:spcAft>
                <a:spcPts val="0"/>
              </a:spcAft>
              <a:buFont typeface="+mj-lt"/>
              <a:buAutoNum type="arabicPeriod" startAt="9"/>
            </a:pPr>
            <a:r>
              <a:rPr kumimoji="0" lang="it-IT" sz="1300" b="1" i="0" u="none" strike="noStrike" kern="1200" cap="none" spc="0" normalizeH="0" baseline="0" noProof="0" dirty="0">
                <a:ln>
                  <a:noFill/>
                </a:ln>
                <a:solidFill>
                  <a:prstClr val="black"/>
                </a:solidFill>
                <a:effectLst/>
                <a:uLnTx/>
                <a:uFillTx/>
                <a:latin typeface="Calibri" pitchFamily="34" charset="0"/>
                <a:ea typeface="+mn-ea"/>
                <a:cs typeface="Arial" pitchFamily="34" charset="0"/>
              </a:rPr>
              <a:t> </a:t>
            </a:r>
            <a:r>
              <a:rPr kumimoji="0" lang="it-IT" sz="13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Per l’allestimento dei banchi e l’esposizione della merce l’organizzazione non è in grado di fornire materiali o attrezzature (tavoli, sedie, teli, costumi, </a:t>
            </a:r>
            <a:r>
              <a:rPr kumimoji="0" lang="it-IT" sz="1300" b="0" i="0" u="none" strike="noStrike" kern="1200" cap="none" spc="0" normalizeH="0" baseline="0" noProof="0" dirty="0" err="1">
                <a:ln>
                  <a:noFill/>
                </a:ln>
                <a:solidFill>
                  <a:prstClr val="black"/>
                </a:solidFill>
                <a:effectLst/>
                <a:uLnTx/>
                <a:uFillTx/>
                <a:latin typeface="Calibri" pitchFamily="34" charset="0"/>
                <a:ea typeface="+mn-ea"/>
                <a:cs typeface="Arial" pitchFamily="34" charset="0"/>
              </a:rPr>
              <a:t>etc</a:t>
            </a:r>
            <a:r>
              <a:rPr kumimoji="0" lang="it-IT" sz="13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a:t>
            </a:r>
          </a:p>
          <a:p>
            <a:pPr marL="342900" marR="0" lvl="0" indent="-342900" algn="ctr" defTabSz="914400" rtl="0" eaLnBrk="1" fontAlgn="auto" latinLnBrk="0" hangingPunct="1">
              <a:lnSpc>
                <a:spcPct val="100000"/>
              </a:lnSpc>
              <a:spcBef>
                <a:spcPts val="300"/>
              </a:spcBef>
              <a:spcAft>
                <a:spcPts val="500"/>
              </a:spcAft>
              <a:buClrTx/>
              <a:buSzTx/>
              <a:buFont typeface="+mj-lt"/>
              <a:buAutoNum type="arabicPeriod" startAt="10"/>
              <a:tabLst/>
              <a:defRPr/>
            </a:pPr>
            <a:r>
              <a:rPr kumimoji="0" lang="it-IT" sz="1300" b="1" i="0" u="none" strike="noStrike" kern="1200" cap="none" spc="0" normalizeH="0" baseline="0" noProof="0" dirty="0">
                <a:ln>
                  <a:noFill/>
                </a:ln>
                <a:solidFill>
                  <a:prstClr val="black"/>
                </a:solidFill>
                <a:effectLst/>
                <a:uLnTx/>
                <a:uFillTx/>
                <a:latin typeface="Calibri" pitchFamily="34" charset="0"/>
                <a:ea typeface="+mn-ea"/>
                <a:cs typeface="Arial" pitchFamily="34" charset="0"/>
              </a:rPr>
              <a:t> </a:t>
            </a:r>
            <a:r>
              <a:rPr kumimoji="0" lang="it-IT" sz="13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Saranno a disposizione colonnine per l’attacco elettrico, ma non il necessario all’allacciamento (prolunghe, cavi, fari, </a:t>
            </a:r>
            <a:r>
              <a:rPr kumimoji="0" lang="it-IT" sz="1300" b="0" i="0" u="none" strike="noStrike" kern="1200" cap="none" spc="0" normalizeH="0" baseline="0" noProof="0" dirty="0" err="1">
                <a:ln>
                  <a:noFill/>
                </a:ln>
                <a:solidFill>
                  <a:prstClr val="black"/>
                </a:solidFill>
                <a:effectLst/>
                <a:uLnTx/>
                <a:uFillTx/>
                <a:latin typeface="Calibri" pitchFamily="34" charset="0"/>
                <a:ea typeface="+mn-ea"/>
                <a:cs typeface="Arial" pitchFamily="34" charset="0"/>
              </a:rPr>
              <a:t>etc</a:t>
            </a:r>
            <a:r>
              <a:rPr kumimoji="0" lang="it-IT" sz="13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 di cui dovrà munirsi ogni richiedente.</a:t>
            </a:r>
          </a:p>
          <a:p>
            <a:pPr marL="342900" lvl="0" indent="-342900" algn="ctr">
              <a:spcBef>
                <a:spcPts val="300"/>
              </a:spcBef>
              <a:spcAft>
                <a:spcPts val="500"/>
              </a:spcAft>
              <a:buFont typeface="+mj-lt"/>
              <a:buAutoNum type="arabicPeriod" startAt="10"/>
            </a:pPr>
            <a:r>
              <a:rPr lang="it-IT" sz="1300" b="1" dirty="0">
                <a:solidFill>
                  <a:prstClr val="black"/>
                </a:solidFill>
                <a:latin typeface="Calibri" pitchFamily="34" charset="0"/>
                <a:cs typeface="Arial" pitchFamily="34" charset="0"/>
              </a:rPr>
              <a:t> </a:t>
            </a:r>
            <a:r>
              <a:rPr lang="it-IT" sz="1300" dirty="0">
                <a:solidFill>
                  <a:prstClr val="black"/>
                </a:solidFill>
                <a:latin typeface="Calibri" pitchFamily="34" charset="0"/>
                <a:cs typeface="Arial" pitchFamily="34" charset="0"/>
              </a:rPr>
              <a:t>Per coloro che parteciperanno entrambi i giorni, non è necessario smontare la postazione al termine della serata di sabato; tuttavia l’organizzazione declina ogni responsabilità per le attrezzature e/o la merce lasciate incustodite. </a:t>
            </a:r>
          </a:p>
          <a:p>
            <a:pPr marL="342900" lvl="0" indent="-342900" algn="ctr">
              <a:spcBef>
                <a:spcPts val="300"/>
              </a:spcBef>
              <a:spcAft>
                <a:spcPts val="500"/>
              </a:spcAft>
              <a:buFont typeface="+mj-lt"/>
              <a:buAutoNum type="arabicPeriod" startAt="10"/>
            </a:pPr>
            <a:r>
              <a:rPr lang="it-IT" sz="1300" b="1" dirty="0">
                <a:solidFill>
                  <a:prstClr val="black"/>
                </a:solidFill>
                <a:latin typeface="Calibri" pitchFamily="34" charset="0"/>
                <a:cs typeface="Arial" pitchFamily="34" charset="0"/>
              </a:rPr>
              <a:t> </a:t>
            </a:r>
            <a:r>
              <a:rPr lang="it-IT" sz="1300" dirty="0">
                <a:solidFill>
                  <a:prstClr val="black"/>
                </a:solidFill>
                <a:latin typeface="Calibri" pitchFamily="34" charset="0"/>
                <a:cs typeface="Arial" pitchFamily="34" charset="0"/>
              </a:rPr>
              <a:t>Si ricorda che durante l’orario di mercato non è possibile tenere i propri mezzi (furgoni, auto, camper, </a:t>
            </a:r>
            <a:r>
              <a:rPr lang="it-IT" sz="1300" dirty="0" err="1">
                <a:solidFill>
                  <a:prstClr val="black"/>
                </a:solidFill>
                <a:latin typeface="Calibri" pitchFamily="34" charset="0"/>
                <a:cs typeface="Arial" pitchFamily="34" charset="0"/>
              </a:rPr>
              <a:t>etc</a:t>
            </a:r>
            <a:r>
              <a:rPr lang="it-IT" sz="1300" dirty="0">
                <a:solidFill>
                  <a:prstClr val="black"/>
                </a:solidFill>
                <a:latin typeface="Calibri" pitchFamily="34" charset="0"/>
                <a:cs typeface="Arial" pitchFamily="34" charset="0"/>
              </a:rPr>
              <a:t>) nell’area della festa.</a:t>
            </a:r>
          </a:p>
          <a:p>
            <a:pPr marL="342900" lvl="0" indent="-342900" algn="ctr">
              <a:spcBef>
                <a:spcPts val="300"/>
              </a:spcBef>
              <a:spcAft>
                <a:spcPts val="500"/>
              </a:spcAft>
              <a:buFont typeface="+mj-lt"/>
              <a:buAutoNum type="arabicPeriod" startAt="10"/>
            </a:pPr>
            <a:r>
              <a:rPr lang="it-IT" sz="1300" b="1" dirty="0">
                <a:solidFill>
                  <a:prstClr val="black"/>
                </a:solidFill>
                <a:latin typeface="Calibri" pitchFamily="34" charset="0"/>
                <a:cs typeface="Arial" pitchFamily="34" charset="0"/>
              </a:rPr>
              <a:t> </a:t>
            </a:r>
            <a:r>
              <a:rPr lang="it-IT" sz="1300" dirty="0">
                <a:solidFill>
                  <a:prstClr val="black"/>
                </a:solidFill>
                <a:latin typeface="Calibri" pitchFamily="34" charset="0"/>
                <a:cs typeface="Arial" pitchFamily="34" charset="0"/>
              </a:rPr>
              <a:t>In caso di ritardo si prega di avvisare telefonicamente l’organizzazione non appena possibile.</a:t>
            </a:r>
          </a:p>
          <a:p>
            <a:pPr marL="342900" lvl="0" indent="-342900" algn="ctr">
              <a:spcBef>
                <a:spcPts val="300"/>
              </a:spcBef>
              <a:spcAft>
                <a:spcPts val="500"/>
              </a:spcAft>
              <a:buFont typeface="+mj-lt"/>
              <a:buAutoNum type="arabicPeriod" startAt="10"/>
            </a:pPr>
            <a:r>
              <a:rPr lang="it-IT" sz="1300" b="1" dirty="0">
                <a:solidFill>
                  <a:prstClr val="black"/>
                </a:solidFill>
                <a:latin typeface="Calibri" pitchFamily="34" charset="0"/>
                <a:cs typeface="Arial" pitchFamily="34" charset="0"/>
              </a:rPr>
              <a:t> </a:t>
            </a:r>
            <a:r>
              <a:rPr lang="it-IT" sz="1300" dirty="0">
                <a:solidFill>
                  <a:prstClr val="black"/>
                </a:solidFill>
                <a:latin typeface="Calibri" pitchFamily="34" charset="0"/>
                <a:cs typeface="Arial" pitchFamily="34" charset="0"/>
              </a:rPr>
              <a:t>In caso di mancata presenza si prega di avvisare l’organizzazione entro il 16/06/2024, altrimenti la cauzione di partecipazione non verrà restituita.</a:t>
            </a:r>
            <a:endParaRPr lang="it-IT" sz="1300" i="1" u="sng" dirty="0">
              <a:solidFill>
                <a:prstClr val="black"/>
              </a:solidFill>
              <a:latin typeface="Calibri" pitchFamily="34" charset="0"/>
              <a:cs typeface="Arial" pitchFamily="34" charset="0"/>
            </a:endParaRPr>
          </a:p>
          <a:p>
            <a:pPr marL="342900" lvl="0" indent="-342900" algn="ctr">
              <a:spcBef>
                <a:spcPts val="300"/>
              </a:spcBef>
              <a:spcAft>
                <a:spcPts val="500"/>
              </a:spcAft>
              <a:buFont typeface="+mj-lt"/>
              <a:buAutoNum type="arabicPeriod" startAt="10"/>
            </a:pPr>
            <a:r>
              <a:rPr lang="it-IT" sz="1300" b="1" dirty="0">
                <a:solidFill>
                  <a:prstClr val="black"/>
                </a:solidFill>
                <a:latin typeface="Calibri" pitchFamily="34" charset="0"/>
                <a:cs typeface="Arial" pitchFamily="34" charset="0"/>
              </a:rPr>
              <a:t> </a:t>
            </a:r>
            <a:r>
              <a:rPr lang="it-IT" sz="1300" dirty="0">
                <a:solidFill>
                  <a:prstClr val="black"/>
                </a:solidFill>
                <a:latin typeface="Calibri" pitchFamily="34" charset="0"/>
                <a:cs typeface="Arial" pitchFamily="34" charset="0"/>
              </a:rPr>
              <a:t>Per il pernottamento, per coloro che possiedono camper, roulotte, tende o quant’altro, l’organizzazione mette a disposizione l’area retrostante il Palazzo </a:t>
            </a:r>
            <a:r>
              <a:rPr lang="it-IT" sz="1300" dirty="0" err="1">
                <a:solidFill>
                  <a:prstClr val="black"/>
                </a:solidFill>
                <a:latin typeface="Calibri" pitchFamily="34" charset="0"/>
                <a:cs typeface="Arial" pitchFamily="34" charset="0"/>
              </a:rPr>
              <a:t>Alidosi</a:t>
            </a:r>
            <a:r>
              <a:rPr lang="it-IT" sz="1300" dirty="0">
                <a:solidFill>
                  <a:prstClr val="black"/>
                </a:solidFill>
                <a:latin typeface="Calibri" pitchFamily="34" charset="0"/>
                <a:cs typeface="Arial" pitchFamily="34" charset="0"/>
              </a:rPr>
              <a:t>: la zona è illuminata e dotata di servizi igienici, ma priva di attacchi luce ed acqua.</a:t>
            </a:r>
          </a:p>
          <a:p>
            <a:pPr marL="342900" lvl="0" indent="-342900" algn="ctr">
              <a:spcBef>
                <a:spcPts val="300"/>
              </a:spcBef>
              <a:spcAft>
                <a:spcPts val="500"/>
              </a:spcAft>
              <a:buFont typeface="+mj-lt"/>
              <a:buAutoNum type="arabicPeriod" startAt="10"/>
            </a:pPr>
            <a:r>
              <a:rPr lang="it-IT" sz="1300" b="1" dirty="0">
                <a:solidFill>
                  <a:prstClr val="black"/>
                </a:solidFill>
                <a:latin typeface="Calibri" pitchFamily="34" charset="0"/>
                <a:cs typeface="Arial" pitchFamily="34" charset="0"/>
              </a:rPr>
              <a:t>L’organizzazione declina ogni responsabilità </a:t>
            </a:r>
            <a:r>
              <a:rPr lang="it-IT" sz="1300" dirty="0">
                <a:solidFill>
                  <a:prstClr val="black"/>
                </a:solidFill>
                <a:latin typeface="Calibri" pitchFamily="34" charset="0"/>
                <a:cs typeface="Arial" pitchFamily="34" charset="0"/>
              </a:rPr>
              <a:t>riguardo possibili </a:t>
            </a:r>
            <a:r>
              <a:rPr lang="it-IT" sz="1300" b="1" dirty="0">
                <a:solidFill>
                  <a:prstClr val="black"/>
                </a:solidFill>
                <a:latin typeface="Calibri" pitchFamily="34" charset="0"/>
                <a:cs typeface="Arial" pitchFamily="34" charset="0"/>
              </a:rPr>
              <a:t>danni legati agli agenti atmosferici</a:t>
            </a:r>
            <a:r>
              <a:rPr lang="it-IT" sz="1300" dirty="0">
                <a:solidFill>
                  <a:prstClr val="black"/>
                </a:solidFill>
                <a:latin typeface="Calibri" pitchFamily="34" charset="0"/>
                <a:cs typeface="Arial" pitchFamily="34" charset="0"/>
              </a:rPr>
              <a:t>.</a:t>
            </a:r>
          </a:p>
          <a:p>
            <a:pPr marL="342900" lvl="0" indent="-342900" algn="ctr">
              <a:spcBef>
                <a:spcPts val="300"/>
              </a:spcBef>
              <a:spcAft>
                <a:spcPts val="500"/>
              </a:spcAft>
              <a:buFont typeface="+mj-lt"/>
              <a:buAutoNum type="arabicPeriod" startAt="10"/>
            </a:pPr>
            <a:r>
              <a:rPr lang="it-IT" sz="1300" b="1" dirty="0">
                <a:solidFill>
                  <a:prstClr val="black"/>
                </a:solidFill>
                <a:latin typeface="Calibri" pitchFamily="34" charset="0"/>
                <a:cs typeface="Arial" pitchFamily="34" charset="0"/>
              </a:rPr>
              <a:t> Ognuno è responsabile della propria posizione fiscale</a:t>
            </a:r>
            <a:r>
              <a:rPr lang="it-IT" sz="1300" dirty="0">
                <a:solidFill>
                  <a:prstClr val="black"/>
                </a:solidFill>
                <a:latin typeface="Calibri" pitchFamily="34" charset="0"/>
                <a:cs typeface="Arial" pitchFamily="34" charset="0"/>
              </a:rPr>
              <a:t> nei confronti di eventuali e possibili controlli da parte degli ispettori della finanza.</a:t>
            </a:r>
          </a:p>
          <a:p>
            <a:pPr lvl="0" algn="ctr">
              <a:spcBef>
                <a:spcPts val="300"/>
              </a:spcBef>
              <a:spcAft>
                <a:spcPts val="500"/>
              </a:spcAft>
            </a:pPr>
            <a:r>
              <a:rPr lang="it-IT" sz="1300" dirty="0">
                <a:solidFill>
                  <a:prstClr val="black"/>
                </a:solidFill>
                <a:latin typeface="Calibri" pitchFamily="34" charset="0"/>
                <a:cs typeface="Arial" pitchFamily="34" charset="0"/>
              </a:rPr>
              <a:t>L’organizzazione non si assume responsabilità in merito ad atti sanzionatori.</a:t>
            </a:r>
          </a:p>
          <a:p>
            <a:pPr lvl="0" algn="ctr">
              <a:spcBef>
                <a:spcPts val="300"/>
              </a:spcBef>
              <a:spcAft>
                <a:spcPts val="500"/>
              </a:spcAft>
            </a:pPr>
            <a:endParaRPr lang="it-IT" sz="1300" dirty="0">
              <a:solidFill>
                <a:prstClr val="black"/>
              </a:solidFill>
              <a:latin typeface="Calibri" pitchFamily="34" charset="0"/>
              <a:cs typeface="Arial" pitchFamily="34" charset="0"/>
            </a:endParaRPr>
          </a:p>
          <a:p>
            <a:pPr marL="342900" lvl="0" indent="-342900" algn="ctr">
              <a:spcBef>
                <a:spcPts val="300"/>
              </a:spcBef>
              <a:spcAft>
                <a:spcPts val="500"/>
              </a:spcAft>
              <a:buFont typeface="+mj-lt"/>
              <a:buAutoNum type="arabicPeriod" startAt="19"/>
            </a:pPr>
            <a:r>
              <a:rPr lang="it-IT" sz="1600" b="1" dirty="0">
                <a:solidFill>
                  <a:prstClr val="black"/>
                </a:solidFill>
                <a:latin typeface="Calibri" pitchFamily="34" charset="0"/>
                <a:cs typeface="Arial" pitchFamily="34" charset="0"/>
              </a:rPr>
              <a:t> All’arrivo recarsi presso Piazza Repubblica e telefonare al 347 1531655 (Alice) o al 338 3384123 (Giancarlo)</a:t>
            </a:r>
            <a:r>
              <a:rPr lang="it-IT" sz="1600" dirty="0">
                <a:solidFill>
                  <a:prstClr val="black"/>
                </a:solidFill>
                <a:latin typeface="Calibri" pitchFamily="34" charset="0"/>
                <a:cs typeface="Arial" pitchFamily="34" charset="0"/>
              </a:rPr>
              <a:t>,</a:t>
            </a:r>
            <a:r>
              <a:rPr lang="it-IT" sz="1600" b="1" dirty="0">
                <a:solidFill>
                  <a:prstClr val="black"/>
                </a:solidFill>
                <a:latin typeface="Calibri" pitchFamily="34" charset="0"/>
                <a:cs typeface="Arial" pitchFamily="34" charset="0"/>
              </a:rPr>
              <a:t> </a:t>
            </a:r>
            <a:r>
              <a:rPr lang="it-IT" sz="1600" dirty="0">
                <a:solidFill>
                  <a:prstClr val="black"/>
                </a:solidFill>
                <a:latin typeface="Calibri" pitchFamily="34" charset="0"/>
                <a:cs typeface="Arial" pitchFamily="34" charset="0"/>
              </a:rPr>
              <a:t>nel caso in cui non troviate qualcuno già sul posto.</a:t>
            </a:r>
          </a:p>
          <a:p>
            <a:pPr lvl="0" algn="ctr"/>
            <a:endParaRPr lang="it-IT" sz="1300" dirty="0">
              <a:solidFill>
                <a:prstClr val="black"/>
              </a:solidFill>
              <a:latin typeface="Calibri" pitchFamily="34" charset="0"/>
              <a:cs typeface="Arial" pitchFamily="34" charset="0"/>
            </a:endParaRPr>
          </a:p>
        </p:txBody>
      </p:sp>
      <p:sp>
        <p:nvSpPr>
          <p:cNvPr id="6" name="Segnaposto piè di pagina 5"/>
          <p:cNvSpPr>
            <a:spLocks noGrp="1"/>
          </p:cNvSpPr>
          <p:nvPr>
            <p:ph type="ftr" sz="quarter" idx="11"/>
          </p:nvPr>
        </p:nvSpPr>
        <p:spPr/>
        <p:txBody>
          <a:bodyPr/>
          <a:lstStyle/>
          <a:p>
            <a:r>
              <a:rPr lang="it-IT"/>
              <a:t>Regolamento pag. 2</a:t>
            </a:r>
          </a:p>
        </p:txBody>
      </p:sp>
    </p:spTree>
    <p:extLst>
      <p:ext uri="{BB962C8B-B14F-4D97-AF65-F5344CB8AC3E}">
        <p14:creationId xmlns:p14="http://schemas.microsoft.com/office/powerpoint/2010/main" val="14183657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1155</Words>
  <Application>Microsoft Office PowerPoint</Application>
  <PresentationFormat>Personalizzato</PresentationFormat>
  <Paragraphs>77</Paragraphs>
  <Slides>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vt:i4>
      </vt:variant>
    </vt:vector>
  </HeadingPairs>
  <TitlesOfParts>
    <vt:vector size="9" baseType="lpstr">
      <vt:lpstr>Andalus</vt:lpstr>
      <vt:lpstr>Arial</vt:lpstr>
      <vt:lpstr>Calibri</vt:lpstr>
      <vt:lpstr>Lucida Bright</vt:lpstr>
      <vt:lpstr>Vijaya</vt:lpstr>
      <vt:lpstr>Tema di Office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mwimola</dc:creator>
  <cp:lastModifiedBy>AXC886</cp:lastModifiedBy>
  <cp:revision>128</cp:revision>
  <dcterms:created xsi:type="dcterms:W3CDTF">2013-02-04T14:21:09Z</dcterms:created>
  <dcterms:modified xsi:type="dcterms:W3CDTF">2024-02-01T00:38:06Z</dcterms:modified>
</cp:coreProperties>
</file>